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0" r:id="rId2"/>
    <p:sldId id="262" r:id="rId3"/>
    <p:sldId id="264" r:id="rId4"/>
    <p:sldId id="265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2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6"/>
    <p:restoredTop sz="78418" autoAdjust="0"/>
  </p:normalViewPr>
  <p:slideViewPr>
    <p:cSldViewPr snapToGrid="0" snapToObjects="1">
      <p:cViewPr varScale="1">
        <p:scale>
          <a:sx n="83" d="100"/>
          <a:sy n="83" d="100"/>
        </p:scale>
        <p:origin x="88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328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4D927-3B93-4BCE-86F3-221AB6C040C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DFBD0FE-DF44-4710-9F18-531B92511514}">
      <dgm:prSet/>
      <dgm:spPr/>
      <dgm:t>
        <a:bodyPr/>
        <a:lstStyle/>
        <a:p>
          <a:r>
            <a:rPr lang="en-US"/>
            <a:t>National Center for Women in Information Technology (NCWIT) and Google</a:t>
          </a:r>
        </a:p>
      </dgm:t>
    </dgm:pt>
    <dgm:pt modelId="{BC495EE4-0781-4CD0-87E1-FDF6CE9808D1}" type="parTrans" cxnId="{4BC82985-89DC-422E-8503-9E8B80AD9F7F}">
      <dgm:prSet/>
      <dgm:spPr/>
      <dgm:t>
        <a:bodyPr/>
        <a:lstStyle/>
        <a:p>
          <a:endParaRPr lang="en-US"/>
        </a:p>
      </dgm:t>
    </dgm:pt>
    <dgm:pt modelId="{80F0E5AC-135E-416D-9703-6D4FCB6A987D}" type="sibTrans" cxnId="{4BC82985-89DC-422E-8503-9E8B80AD9F7F}">
      <dgm:prSet/>
      <dgm:spPr/>
      <dgm:t>
        <a:bodyPr/>
        <a:lstStyle/>
        <a:p>
          <a:endParaRPr lang="en-US"/>
        </a:p>
      </dgm:t>
    </dgm:pt>
    <dgm:pt modelId="{13A78091-501E-4F36-B58D-60716D014495}">
      <dgm:prSet/>
      <dgm:spPr/>
      <dgm:t>
        <a:bodyPr/>
        <a:lstStyle/>
        <a:p>
          <a:r>
            <a:rPr lang="en-US"/>
            <a:t>NCWIT Seed Funding</a:t>
          </a:r>
        </a:p>
      </dgm:t>
    </dgm:pt>
    <dgm:pt modelId="{CDA7F8FB-E7B0-488E-8598-A4F77E32CB5F}" type="parTrans" cxnId="{0D1E896D-86CC-4B56-8AD6-18AF0BC11A3B}">
      <dgm:prSet/>
      <dgm:spPr/>
      <dgm:t>
        <a:bodyPr/>
        <a:lstStyle/>
        <a:p>
          <a:endParaRPr lang="en-US"/>
        </a:p>
      </dgm:t>
    </dgm:pt>
    <dgm:pt modelId="{DAE1F40E-C18D-4105-907D-B1DE8491204E}" type="sibTrans" cxnId="{0D1E896D-86CC-4B56-8AD6-18AF0BC11A3B}">
      <dgm:prSet/>
      <dgm:spPr/>
      <dgm:t>
        <a:bodyPr/>
        <a:lstStyle/>
        <a:p>
          <a:endParaRPr lang="en-US"/>
        </a:p>
      </dgm:t>
    </dgm:pt>
    <dgm:pt modelId="{1F92A21D-1C69-4618-AC97-A57E30B7E3DD}">
      <dgm:prSet/>
      <dgm:spPr/>
      <dgm:t>
        <a:bodyPr/>
        <a:lstStyle/>
        <a:p>
          <a:r>
            <a:rPr lang="en-US"/>
            <a:t>Center for Inclusive Computing</a:t>
          </a:r>
        </a:p>
      </dgm:t>
    </dgm:pt>
    <dgm:pt modelId="{917D1318-FE29-41CD-8ADD-D60531AB8C75}" type="parTrans" cxnId="{6E537B6F-A160-4FF8-A6BD-A9C5D97D8337}">
      <dgm:prSet/>
      <dgm:spPr/>
      <dgm:t>
        <a:bodyPr/>
        <a:lstStyle/>
        <a:p>
          <a:endParaRPr lang="en-US"/>
        </a:p>
      </dgm:t>
    </dgm:pt>
    <dgm:pt modelId="{2EBB5002-D688-4984-87FA-30D62FDE0EDD}" type="sibTrans" cxnId="{6E537B6F-A160-4FF8-A6BD-A9C5D97D8337}">
      <dgm:prSet/>
      <dgm:spPr/>
      <dgm:t>
        <a:bodyPr/>
        <a:lstStyle/>
        <a:p>
          <a:endParaRPr lang="en-US"/>
        </a:p>
      </dgm:t>
    </dgm:pt>
    <dgm:pt modelId="{A542B1D4-103E-4280-B292-4B9B3F6AEE11}" type="pres">
      <dgm:prSet presAssocID="{9A44D927-3B93-4BCE-86F3-221AB6C040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4AB99C-B780-48B4-BE7E-26707D0A25C5}" type="pres">
      <dgm:prSet presAssocID="{7DFBD0FE-DF44-4710-9F18-531B92511514}" presName="hierRoot1" presStyleCnt="0"/>
      <dgm:spPr/>
    </dgm:pt>
    <dgm:pt modelId="{14D62601-DE85-4C3B-AA19-7288123F74E0}" type="pres">
      <dgm:prSet presAssocID="{7DFBD0FE-DF44-4710-9F18-531B92511514}" presName="composite" presStyleCnt="0"/>
      <dgm:spPr/>
    </dgm:pt>
    <dgm:pt modelId="{69E954BD-6371-4E3C-9ABB-C5DB72443040}" type="pres">
      <dgm:prSet presAssocID="{7DFBD0FE-DF44-4710-9F18-531B92511514}" presName="background" presStyleLbl="node0" presStyleIdx="0" presStyleCnt="3"/>
      <dgm:spPr/>
    </dgm:pt>
    <dgm:pt modelId="{0E84A287-C37F-40FC-966E-5790218716D3}" type="pres">
      <dgm:prSet presAssocID="{7DFBD0FE-DF44-4710-9F18-531B92511514}" presName="text" presStyleLbl="fgAcc0" presStyleIdx="0" presStyleCnt="3">
        <dgm:presLayoutVars>
          <dgm:chPref val="3"/>
        </dgm:presLayoutVars>
      </dgm:prSet>
      <dgm:spPr/>
    </dgm:pt>
    <dgm:pt modelId="{BEF86437-2345-41E7-A8AA-3056C4B3DCAC}" type="pres">
      <dgm:prSet presAssocID="{7DFBD0FE-DF44-4710-9F18-531B92511514}" presName="hierChild2" presStyleCnt="0"/>
      <dgm:spPr/>
    </dgm:pt>
    <dgm:pt modelId="{D71A4CB2-868E-4925-9563-F9EEAD9C5323}" type="pres">
      <dgm:prSet presAssocID="{13A78091-501E-4F36-B58D-60716D014495}" presName="hierRoot1" presStyleCnt="0"/>
      <dgm:spPr/>
    </dgm:pt>
    <dgm:pt modelId="{152D9035-62C8-488C-ADB7-12CC21F2DA0A}" type="pres">
      <dgm:prSet presAssocID="{13A78091-501E-4F36-B58D-60716D014495}" presName="composite" presStyleCnt="0"/>
      <dgm:spPr/>
    </dgm:pt>
    <dgm:pt modelId="{D263A00A-1EEF-4C89-AA90-AC7E6752F408}" type="pres">
      <dgm:prSet presAssocID="{13A78091-501E-4F36-B58D-60716D014495}" presName="background" presStyleLbl="node0" presStyleIdx="1" presStyleCnt="3"/>
      <dgm:spPr/>
    </dgm:pt>
    <dgm:pt modelId="{A9CCC0AF-2BE7-4047-8EBC-E742B193E757}" type="pres">
      <dgm:prSet presAssocID="{13A78091-501E-4F36-B58D-60716D014495}" presName="text" presStyleLbl="fgAcc0" presStyleIdx="1" presStyleCnt="3">
        <dgm:presLayoutVars>
          <dgm:chPref val="3"/>
        </dgm:presLayoutVars>
      </dgm:prSet>
      <dgm:spPr/>
    </dgm:pt>
    <dgm:pt modelId="{02571132-1A44-42FF-AE24-B5F58CCB504F}" type="pres">
      <dgm:prSet presAssocID="{13A78091-501E-4F36-B58D-60716D014495}" presName="hierChild2" presStyleCnt="0"/>
      <dgm:spPr/>
    </dgm:pt>
    <dgm:pt modelId="{8235B213-D401-4C1D-8DFD-7D1A49A08ECC}" type="pres">
      <dgm:prSet presAssocID="{1F92A21D-1C69-4618-AC97-A57E30B7E3DD}" presName="hierRoot1" presStyleCnt="0"/>
      <dgm:spPr/>
    </dgm:pt>
    <dgm:pt modelId="{06146041-2E84-4AE1-B8EC-93F1A13AA87A}" type="pres">
      <dgm:prSet presAssocID="{1F92A21D-1C69-4618-AC97-A57E30B7E3DD}" presName="composite" presStyleCnt="0"/>
      <dgm:spPr/>
    </dgm:pt>
    <dgm:pt modelId="{78B423B3-37EF-41A6-9322-09619FF52AD5}" type="pres">
      <dgm:prSet presAssocID="{1F92A21D-1C69-4618-AC97-A57E30B7E3DD}" presName="background" presStyleLbl="node0" presStyleIdx="2" presStyleCnt="3"/>
      <dgm:spPr/>
    </dgm:pt>
    <dgm:pt modelId="{BDF91925-7157-4214-9C62-5E7EB721DB44}" type="pres">
      <dgm:prSet presAssocID="{1F92A21D-1C69-4618-AC97-A57E30B7E3DD}" presName="text" presStyleLbl="fgAcc0" presStyleIdx="2" presStyleCnt="3">
        <dgm:presLayoutVars>
          <dgm:chPref val="3"/>
        </dgm:presLayoutVars>
      </dgm:prSet>
      <dgm:spPr/>
    </dgm:pt>
    <dgm:pt modelId="{22C3113D-7818-4A8E-8B0F-AF5D3649DCFA}" type="pres">
      <dgm:prSet presAssocID="{1F92A21D-1C69-4618-AC97-A57E30B7E3DD}" presName="hierChild2" presStyleCnt="0"/>
      <dgm:spPr/>
    </dgm:pt>
  </dgm:ptLst>
  <dgm:cxnLst>
    <dgm:cxn modelId="{0D1E896D-86CC-4B56-8AD6-18AF0BC11A3B}" srcId="{9A44D927-3B93-4BCE-86F3-221AB6C040CE}" destId="{13A78091-501E-4F36-B58D-60716D014495}" srcOrd="1" destOrd="0" parTransId="{CDA7F8FB-E7B0-488E-8598-A4F77E32CB5F}" sibTransId="{DAE1F40E-C18D-4105-907D-B1DE8491204E}"/>
    <dgm:cxn modelId="{6E537B6F-A160-4FF8-A6BD-A9C5D97D8337}" srcId="{9A44D927-3B93-4BCE-86F3-221AB6C040CE}" destId="{1F92A21D-1C69-4618-AC97-A57E30B7E3DD}" srcOrd="2" destOrd="0" parTransId="{917D1318-FE29-41CD-8ADD-D60531AB8C75}" sibTransId="{2EBB5002-D688-4984-87FA-30D62FDE0EDD}"/>
    <dgm:cxn modelId="{63147A55-3295-412B-88BC-BE5E7F9BECE7}" type="presOf" srcId="{7DFBD0FE-DF44-4710-9F18-531B92511514}" destId="{0E84A287-C37F-40FC-966E-5790218716D3}" srcOrd="0" destOrd="0" presId="urn:microsoft.com/office/officeart/2005/8/layout/hierarchy1"/>
    <dgm:cxn modelId="{4BC82985-89DC-422E-8503-9E8B80AD9F7F}" srcId="{9A44D927-3B93-4BCE-86F3-221AB6C040CE}" destId="{7DFBD0FE-DF44-4710-9F18-531B92511514}" srcOrd="0" destOrd="0" parTransId="{BC495EE4-0781-4CD0-87E1-FDF6CE9808D1}" sibTransId="{80F0E5AC-135E-416D-9703-6D4FCB6A987D}"/>
    <dgm:cxn modelId="{1C3B818E-E246-44B5-AC7B-7C611F39F580}" type="presOf" srcId="{13A78091-501E-4F36-B58D-60716D014495}" destId="{A9CCC0AF-2BE7-4047-8EBC-E742B193E757}" srcOrd="0" destOrd="0" presId="urn:microsoft.com/office/officeart/2005/8/layout/hierarchy1"/>
    <dgm:cxn modelId="{A7645A9B-B463-4DE0-90D9-71F5ED36187C}" type="presOf" srcId="{1F92A21D-1C69-4618-AC97-A57E30B7E3DD}" destId="{BDF91925-7157-4214-9C62-5E7EB721DB44}" srcOrd="0" destOrd="0" presId="urn:microsoft.com/office/officeart/2005/8/layout/hierarchy1"/>
    <dgm:cxn modelId="{538BB5E1-1227-4D75-9EC8-B270DE5D7DCA}" type="presOf" srcId="{9A44D927-3B93-4BCE-86F3-221AB6C040CE}" destId="{A542B1D4-103E-4280-B292-4B9B3F6AEE11}" srcOrd="0" destOrd="0" presId="urn:microsoft.com/office/officeart/2005/8/layout/hierarchy1"/>
    <dgm:cxn modelId="{8953B51D-00E1-4661-B51A-1374F421E074}" type="presParOf" srcId="{A542B1D4-103E-4280-B292-4B9B3F6AEE11}" destId="{B94AB99C-B780-48B4-BE7E-26707D0A25C5}" srcOrd="0" destOrd="0" presId="urn:microsoft.com/office/officeart/2005/8/layout/hierarchy1"/>
    <dgm:cxn modelId="{59977864-32E6-48B3-B189-C7203F0E7E0F}" type="presParOf" srcId="{B94AB99C-B780-48B4-BE7E-26707D0A25C5}" destId="{14D62601-DE85-4C3B-AA19-7288123F74E0}" srcOrd="0" destOrd="0" presId="urn:microsoft.com/office/officeart/2005/8/layout/hierarchy1"/>
    <dgm:cxn modelId="{AF52DC04-7F8B-4FAA-A27F-534315A84D37}" type="presParOf" srcId="{14D62601-DE85-4C3B-AA19-7288123F74E0}" destId="{69E954BD-6371-4E3C-9ABB-C5DB72443040}" srcOrd="0" destOrd="0" presId="urn:microsoft.com/office/officeart/2005/8/layout/hierarchy1"/>
    <dgm:cxn modelId="{03E3966A-092F-46B7-A111-156F2DCDBC56}" type="presParOf" srcId="{14D62601-DE85-4C3B-AA19-7288123F74E0}" destId="{0E84A287-C37F-40FC-966E-5790218716D3}" srcOrd="1" destOrd="0" presId="urn:microsoft.com/office/officeart/2005/8/layout/hierarchy1"/>
    <dgm:cxn modelId="{FE1839ED-78F2-4FF9-A1A4-AA9972C92B93}" type="presParOf" srcId="{B94AB99C-B780-48B4-BE7E-26707D0A25C5}" destId="{BEF86437-2345-41E7-A8AA-3056C4B3DCAC}" srcOrd="1" destOrd="0" presId="urn:microsoft.com/office/officeart/2005/8/layout/hierarchy1"/>
    <dgm:cxn modelId="{925889DF-3515-4487-875E-2F15CB31A424}" type="presParOf" srcId="{A542B1D4-103E-4280-B292-4B9B3F6AEE11}" destId="{D71A4CB2-868E-4925-9563-F9EEAD9C5323}" srcOrd="1" destOrd="0" presId="urn:microsoft.com/office/officeart/2005/8/layout/hierarchy1"/>
    <dgm:cxn modelId="{26DA9ADB-788B-46B6-96FD-DF644AFC1E0F}" type="presParOf" srcId="{D71A4CB2-868E-4925-9563-F9EEAD9C5323}" destId="{152D9035-62C8-488C-ADB7-12CC21F2DA0A}" srcOrd="0" destOrd="0" presId="urn:microsoft.com/office/officeart/2005/8/layout/hierarchy1"/>
    <dgm:cxn modelId="{C2886199-563A-4517-9DF5-97BDDB0637AE}" type="presParOf" srcId="{152D9035-62C8-488C-ADB7-12CC21F2DA0A}" destId="{D263A00A-1EEF-4C89-AA90-AC7E6752F408}" srcOrd="0" destOrd="0" presId="urn:microsoft.com/office/officeart/2005/8/layout/hierarchy1"/>
    <dgm:cxn modelId="{284E904A-8782-4281-AFA3-33B5B5CBB827}" type="presParOf" srcId="{152D9035-62C8-488C-ADB7-12CC21F2DA0A}" destId="{A9CCC0AF-2BE7-4047-8EBC-E742B193E757}" srcOrd="1" destOrd="0" presId="urn:microsoft.com/office/officeart/2005/8/layout/hierarchy1"/>
    <dgm:cxn modelId="{EC864C56-CDB2-45AF-979E-D4EBF46A0E90}" type="presParOf" srcId="{D71A4CB2-868E-4925-9563-F9EEAD9C5323}" destId="{02571132-1A44-42FF-AE24-B5F58CCB504F}" srcOrd="1" destOrd="0" presId="urn:microsoft.com/office/officeart/2005/8/layout/hierarchy1"/>
    <dgm:cxn modelId="{97307480-59E1-4417-AD7F-90345BE6F6E4}" type="presParOf" srcId="{A542B1D4-103E-4280-B292-4B9B3F6AEE11}" destId="{8235B213-D401-4C1D-8DFD-7D1A49A08ECC}" srcOrd="2" destOrd="0" presId="urn:microsoft.com/office/officeart/2005/8/layout/hierarchy1"/>
    <dgm:cxn modelId="{B0C7D06B-DA63-4D9C-9E10-E9E879EC9541}" type="presParOf" srcId="{8235B213-D401-4C1D-8DFD-7D1A49A08ECC}" destId="{06146041-2E84-4AE1-B8EC-93F1A13AA87A}" srcOrd="0" destOrd="0" presId="urn:microsoft.com/office/officeart/2005/8/layout/hierarchy1"/>
    <dgm:cxn modelId="{4B66D5BF-BED2-43B8-A2C9-00064235166E}" type="presParOf" srcId="{06146041-2E84-4AE1-B8EC-93F1A13AA87A}" destId="{78B423B3-37EF-41A6-9322-09619FF52AD5}" srcOrd="0" destOrd="0" presId="urn:microsoft.com/office/officeart/2005/8/layout/hierarchy1"/>
    <dgm:cxn modelId="{2D00F447-E4F1-48B8-91B6-9B81346AFB71}" type="presParOf" srcId="{06146041-2E84-4AE1-B8EC-93F1A13AA87A}" destId="{BDF91925-7157-4214-9C62-5E7EB721DB44}" srcOrd="1" destOrd="0" presId="urn:microsoft.com/office/officeart/2005/8/layout/hierarchy1"/>
    <dgm:cxn modelId="{48AFB1E8-12E5-4AC6-91AE-D5CDCEC403F4}" type="presParOf" srcId="{8235B213-D401-4C1D-8DFD-7D1A49A08ECC}" destId="{22C3113D-7818-4A8E-8B0F-AF5D3649DC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435254-7427-4CCC-9C14-3A8D1BBB4C1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EB7D7F69-372F-466D-A07A-EBD7376B9873}">
      <dgm:prSet/>
      <dgm:spPr/>
      <dgm:t>
        <a:bodyPr/>
        <a:lstStyle/>
        <a:p>
          <a:pPr>
            <a:defRPr cap="all"/>
          </a:pPr>
          <a:r>
            <a:rPr lang="en-US"/>
            <a:t>increase women graduating in CS/IT by 10%</a:t>
          </a:r>
        </a:p>
      </dgm:t>
    </dgm:pt>
    <dgm:pt modelId="{F88CFDBC-8188-4358-B927-682DD4DAB066}" type="parTrans" cxnId="{DFDDEB49-FEED-4F9D-9F34-398B2D75D90A}">
      <dgm:prSet/>
      <dgm:spPr/>
      <dgm:t>
        <a:bodyPr/>
        <a:lstStyle/>
        <a:p>
          <a:endParaRPr lang="en-US"/>
        </a:p>
      </dgm:t>
    </dgm:pt>
    <dgm:pt modelId="{666B3F3E-DD64-4285-9C79-F4DB098304DB}" type="sibTrans" cxnId="{DFDDEB49-FEED-4F9D-9F34-398B2D75D90A}">
      <dgm:prSet/>
      <dgm:spPr/>
      <dgm:t>
        <a:bodyPr/>
        <a:lstStyle/>
        <a:p>
          <a:endParaRPr lang="en-US"/>
        </a:p>
      </dgm:t>
    </dgm:pt>
    <dgm:pt modelId="{A70A427A-FA78-4032-BC15-28D519C84206}">
      <dgm:prSet/>
      <dgm:spPr/>
      <dgm:t>
        <a:bodyPr/>
        <a:lstStyle/>
        <a:p>
          <a:pPr>
            <a:defRPr cap="all"/>
          </a:pPr>
          <a:r>
            <a:rPr lang="en-US"/>
            <a:t>Opportunity for additional funding by year end</a:t>
          </a:r>
        </a:p>
      </dgm:t>
    </dgm:pt>
    <dgm:pt modelId="{D97D1B58-1039-4C84-89B9-91E3D3134708}" type="parTrans" cxnId="{50880855-392E-43B6-A190-08307A74B5FC}">
      <dgm:prSet/>
      <dgm:spPr/>
      <dgm:t>
        <a:bodyPr/>
        <a:lstStyle/>
        <a:p>
          <a:endParaRPr lang="en-US"/>
        </a:p>
      </dgm:t>
    </dgm:pt>
    <dgm:pt modelId="{B49F8D58-7141-4669-971F-6012317125D5}" type="sibTrans" cxnId="{50880855-392E-43B6-A190-08307A74B5FC}">
      <dgm:prSet/>
      <dgm:spPr/>
      <dgm:t>
        <a:bodyPr/>
        <a:lstStyle/>
        <a:p>
          <a:endParaRPr lang="en-US"/>
        </a:p>
      </dgm:t>
    </dgm:pt>
    <dgm:pt modelId="{08278314-BA38-48CB-8984-F8A2B87B8BD1}" type="pres">
      <dgm:prSet presAssocID="{FB435254-7427-4CCC-9C14-3A8D1BBB4C1D}" presName="root" presStyleCnt="0">
        <dgm:presLayoutVars>
          <dgm:dir/>
          <dgm:resizeHandles val="exact"/>
        </dgm:presLayoutVars>
      </dgm:prSet>
      <dgm:spPr/>
    </dgm:pt>
    <dgm:pt modelId="{5CAAF679-56E7-45B9-84E3-B2F8D5655E01}" type="pres">
      <dgm:prSet presAssocID="{EB7D7F69-372F-466D-A07A-EBD7376B9873}" presName="compNode" presStyleCnt="0"/>
      <dgm:spPr/>
    </dgm:pt>
    <dgm:pt modelId="{D830FB34-1917-450C-AFB2-BA6C75B37561}" type="pres">
      <dgm:prSet presAssocID="{EB7D7F69-372F-466D-A07A-EBD7376B9873}" presName="iconBgRect" presStyleLbl="bgShp" presStyleIdx="0" presStyleCnt="2"/>
      <dgm:spPr/>
    </dgm:pt>
    <dgm:pt modelId="{4EC5B573-3798-4621-B58D-A3841B29DF06}" type="pres">
      <dgm:prSet presAssocID="{EB7D7F69-372F-466D-A07A-EBD7376B987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68FFB370-0804-475D-B6A2-388EDBB10C9E}" type="pres">
      <dgm:prSet presAssocID="{EB7D7F69-372F-466D-A07A-EBD7376B9873}" presName="spaceRect" presStyleCnt="0"/>
      <dgm:spPr/>
    </dgm:pt>
    <dgm:pt modelId="{C9145E40-2C5F-43AD-8718-4D0B4FFDBEED}" type="pres">
      <dgm:prSet presAssocID="{EB7D7F69-372F-466D-A07A-EBD7376B9873}" presName="textRect" presStyleLbl="revTx" presStyleIdx="0" presStyleCnt="2">
        <dgm:presLayoutVars>
          <dgm:chMax val="1"/>
          <dgm:chPref val="1"/>
        </dgm:presLayoutVars>
      </dgm:prSet>
      <dgm:spPr/>
    </dgm:pt>
    <dgm:pt modelId="{9D48F651-B880-4BC3-A03B-044F2DC91C9A}" type="pres">
      <dgm:prSet presAssocID="{666B3F3E-DD64-4285-9C79-F4DB098304DB}" presName="sibTrans" presStyleCnt="0"/>
      <dgm:spPr/>
    </dgm:pt>
    <dgm:pt modelId="{B9E20768-A2F4-486F-9F60-BA56E8D21D3E}" type="pres">
      <dgm:prSet presAssocID="{A70A427A-FA78-4032-BC15-28D519C84206}" presName="compNode" presStyleCnt="0"/>
      <dgm:spPr/>
    </dgm:pt>
    <dgm:pt modelId="{85D21479-3AA0-4A46-8029-2CF2DCDC3375}" type="pres">
      <dgm:prSet presAssocID="{A70A427A-FA78-4032-BC15-28D519C84206}" presName="iconBgRect" presStyleLbl="bgShp" presStyleIdx="1" presStyleCnt="2"/>
      <dgm:spPr/>
    </dgm:pt>
    <dgm:pt modelId="{04ACFA7A-1A61-4D47-AFC8-25E1DA839B04}" type="pres">
      <dgm:prSet presAssocID="{A70A427A-FA78-4032-BC15-28D519C8420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C4ADC7A-CF9D-4696-AFC2-6E73F80A0676}" type="pres">
      <dgm:prSet presAssocID="{A70A427A-FA78-4032-BC15-28D519C84206}" presName="spaceRect" presStyleCnt="0"/>
      <dgm:spPr/>
    </dgm:pt>
    <dgm:pt modelId="{8884424B-4557-4C5C-902F-E2AE0EDDF7EB}" type="pres">
      <dgm:prSet presAssocID="{A70A427A-FA78-4032-BC15-28D519C8420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AB33D2A-9F03-4C58-9F1F-544C703CC0F7}" type="presOf" srcId="{EB7D7F69-372F-466D-A07A-EBD7376B9873}" destId="{C9145E40-2C5F-43AD-8718-4D0B4FFDBEED}" srcOrd="0" destOrd="0" presId="urn:microsoft.com/office/officeart/2018/5/layout/IconCircleLabelList"/>
    <dgm:cxn modelId="{DFDDEB49-FEED-4F9D-9F34-398B2D75D90A}" srcId="{FB435254-7427-4CCC-9C14-3A8D1BBB4C1D}" destId="{EB7D7F69-372F-466D-A07A-EBD7376B9873}" srcOrd="0" destOrd="0" parTransId="{F88CFDBC-8188-4358-B927-682DD4DAB066}" sibTransId="{666B3F3E-DD64-4285-9C79-F4DB098304DB}"/>
    <dgm:cxn modelId="{50880855-392E-43B6-A190-08307A74B5FC}" srcId="{FB435254-7427-4CCC-9C14-3A8D1BBB4C1D}" destId="{A70A427A-FA78-4032-BC15-28D519C84206}" srcOrd="1" destOrd="0" parTransId="{D97D1B58-1039-4C84-89B9-91E3D3134708}" sibTransId="{B49F8D58-7141-4669-971F-6012317125D5}"/>
    <dgm:cxn modelId="{56E5F4E6-01D8-404A-9E0F-12424419C5D0}" type="presOf" srcId="{A70A427A-FA78-4032-BC15-28D519C84206}" destId="{8884424B-4557-4C5C-902F-E2AE0EDDF7EB}" srcOrd="0" destOrd="0" presId="urn:microsoft.com/office/officeart/2018/5/layout/IconCircleLabelList"/>
    <dgm:cxn modelId="{C2EC4BF8-9361-47D9-BFC8-DCDD567699E1}" type="presOf" srcId="{FB435254-7427-4CCC-9C14-3A8D1BBB4C1D}" destId="{08278314-BA38-48CB-8984-F8A2B87B8BD1}" srcOrd="0" destOrd="0" presId="urn:microsoft.com/office/officeart/2018/5/layout/IconCircleLabelList"/>
    <dgm:cxn modelId="{7E37C30F-1BC7-498B-8313-006C25AA1BFD}" type="presParOf" srcId="{08278314-BA38-48CB-8984-F8A2B87B8BD1}" destId="{5CAAF679-56E7-45B9-84E3-B2F8D5655E01}" srcOrd="0" destOrd="0" presId="urn:microsoft.com/office/officeart/2018/5/layout/IconCircleLabelList"/>
    <dgm:cxn modelId="{FA21E043-19CE-4284-9A70-3B18CFFB94E0}" type="presParOf" srcId="{5CAAF679-56E7-45B9-84E3-B2F8D5655E01}" destId="{D830FB34-1917-450C-AFB2-BA6C75B37561}" srcOrd="0" destOrd="0" presId="urn:microsoft.com/office/officeart/2018/5/layout/IconCircleLabelList"/>
    <dgm:cxn modelId="{F3EAE3E7-EDFE-43CC-A83F-0EEDBAF961A9}" type="presParOf" srcId="{5CAAF679-56E7-45B9-84E3-B2F8D5655E01}" destId="{4EC5B573-3798-4621-B58D-A3841B29DF06}" srcOrd="1" destOrd="0" presId="urn:microsoft.com/office/officeart/2018/5/layout/IconCircleLabelList"/>
    <dgm:cxn modelId="{EF8DBC83-46A9-4BDD-B8E3-6E514EBD3AF2}" type="presParOf" srcId="{5CAAF679-56E7-45B9-84E3-B2F8D5655E01}" destId="{68FFB370-0804-475D-B6A2-388EDBB10C9E}" srcOrd="2" destOrd="0" presId="urn:microsoft.com/office/officeart/2018/5/layout/IconCircleLabelList"/>
    <dgm:cxn modelId="{293F15A8-E914-4448-8216-5B49BF3EAB80}" type="presParOf" srcId="{5CAAF679-56E7-45B9-84E3-B2F8D5655E01}" destId="{C9145E40-2C5F-43AD-8718-4D0B4FFDBEED}" srcOrd="3" destOrd="0" presId="urn:microsoft.com/office/officeart/2018/5/layout/IconCircleLabelList"/>
    <dgm:cxn modelId="{FE610530-839D-451B-8019-7201538651E7}" type="presParOf" srcId="{08278314-BA38-48CB-8984-F8A2B87B8BD1}" destId="{9D48F651-B880-4BC3-A03B-044F2DC91C9A}" srcOrd="1" destOrd="0" presId="urn:microsoft.com/office/officeart/2018/5/layout/IconCircleLabelList"/>
    <dgm:cxn modelId="{86EAA783-498F-4704-8AC6-C6882D546966}" type="presParOf" srcId="{08278314-BA38-48CB-8984-F8A2B87B8BD1}" destId="{B9E20768-A2F4-486F-9F60-BA56E8D21D3E}" srcOrd="2" destOrd="0" presId="urn:microsoft.com/office/officeart/2018/5/layout/IconCircleLabelList"/>
    <dgm:cxn modelId="{860326D0-2D36-443D-8ED1-E24BA1778AC1}" type="presParOf" srcId="{B9E20768-A2F4-486F-9F60-BA56E8D21D3E}" destId="{85D21479-3AA0-4A46-8029-2CF2DCDC3375}" srcOrd="0" destOrd="0" presId="urn:microsoft.com/office/officeart/2018/5/layout/IconCircleLabelList"/>
    <dgm:cxn modelId="{4198254E-9466-4B8E-93C0-8D043DA47980}" type="presParOf" srcId="{B9E20768-A2F4-486F-9F60-BA56E8D21D3E}" destId="{04ACFA7A-1A61-4D47-AFC8-25E1DA839B04}" srcOrd="1" destOrd="0" presId="urn:microsoft.com/office/officeart/2018/5/layout/IconCircleLabelList"/>
    <dgm:cxn modelId="{A7473CD9-E692-4124-AFE7-460EE7763154}" type="presParOf" srcId="{B9E20768-A2F4-486F-9F60-BA56E8D21D3E}" destId="{2C4ADC7A-CF9D-4696-AFC2-6E73F80A0676}" srcOrd="2" destOrd="0" presId="urn:microsoft.com/office/officeart/2018/5/layout/IconCircleLabelList"/>
    <dgm:cxn modelId="{73DB64EE-6A55-4D78-B7D7-19D3E107BF18}" type="presParOf" srcId="{B9E20768-A2F4-486F-9F60-BA56E8D21D3E}" destId="{8884424B-4557-4C5C-902F-E2AE0EDDF7E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954BD-6371-4E3C-9ABB-C5DB72443040}">
      <dsp:nvSpPr>
        <dsp:cNvPr id="0" name=""/>
        <dsp:cNvSpPr/>
      </dsp:nvSpPr>
      <dsp:spPr>
        <a:xfrm>
          <a:off x="0" y="1284681"/>
          <a:ext cx="2406266" cy="15279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4A287-C37F-40FC-966E-5790218716D3}">
      <dsp:nvSpPr>
        <dsp:cNvPr id="0" name=""/>
        <dsp:cNvSpPr/>
      </dsp:nvSpPr>
      <dsp:spPr>
        <a:xfrm>
          <a:off x="267362" y="1538676"/>
          <a:ext cx="2406266" cy="1527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National Center for Women in Information Technology (NCWIT) and Google</a:t>
          </a:r>
        </a:p>
      </dsp:txBody>
      <dsp:txXfrm>
        <a:off x="312115" y="1583429"/>
        <a:ext cx="2316760" cy="1438473"/>
      </dsp:txXfrm>
    </dsp:sp>
    <dsp:sp modelId="{D263A00A-1EEF-4C89-AA90-AC7E6752F408}">
      <dsp:nvSpPr>
        <dsp:cNvPr id="0" name=""/>
        <dsp:cNvSpPr/>
      </dsp:nvSpPr>
      <dsp:spPr>
        <a:xfrm>
          <a:off x="2940992" y="1284681"/>
          <a:ext cx="2406266" cy="15279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CC0AF-2BE7-4047-8EBC-E742B193E757}">
      <dsp:nvSpPr>
        <dsp:cNvPr id="0" name=""/>
        <dsp:cNvSpPr/>
      </dsp:nvSpPr>
      <dsp:spPr>
        <a:xfrm>
          <a:off x="3208355" y="1538676"/>
          <a:ext cx="2406266" cy="1527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NCWIT Seed Funding</a:t>
          </a:r>
        </a:p>
      </dsp:txBody>
      <dsp:txXfrm>
        <a:off x="3253108" y="1583429"/>
        <a:ext cx="2316760" cy="1438473"/>
      </dsp:txXfrm>
    </dsp:sp>
    <dsp:sp modelId="{78B423B3-37EF-41A6-9322-09619FF52AD5}">
      <dsp:nvSpPr>
        <dsp:cNvPr id="0" name=""/>
        <dsp:cNvSpPr/>
      </dsp:nvSpPr>
      <dsp:spPr>
        <a:xfrm>
          <a:off x="5881985" y="1284681"/>
          <a:ext cx="2406266" cy="15279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91925-7157-4214-9C62-5E7EB721DB44}">
      <dsp:nvSpPr>
        <dsp:cNvPr id="0" name=""/>
        <dsp:cNvSpPr/>
      </dsp:nvSpPr>
      <dsp:spPr>
        <a:xfrm>
          <a:off x="6149348" y="1538676"/>
          <a:ext cx="2406266" cy="1527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Center for Inclusive Computing</a:t>
          </a:r>
        </a:p>
      </dsp:txBody>
      <dsp:txXfrm>
        <a:off x="6194101" y="1583429"/>
        <a:ext cx="2316760" cy="1438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0FB34-1917-450C-AFB2-BA6C75B37561}">
      <dsp:nvSpPr>
        <dsp:cNvPr id="0" name=""/>
        <dsp:cNvSpPr/>
      </dsp:nvSpPr>
      <dsp:spPr>
        <a:xfrm>
          <a:off x="730349" y="376271"/>
          <a:ext cx="2196000" cy="2196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5B573-3798-4621-B58D-A3841B29DF06}">
      <dsp:nvSpPr>
        <dsp:cNvPr id="0" name=""/>
        <dsp:cNvSpPr/>
      </dsp:nvSpPr>
      <dsp:spPr>
        <a:xfrm>
          <a:off x="1198349" y="84427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45E40-2C5F-43AD-8718-4D0B4FFDBEED}">
      <dsp:nvSpPr>
        <dsp:cNvPr id="0" name=""/>
        <dsp:cNvSpPr/>
      </dsp:nvSpPr>
      <dsp:spPr>
        <a:xfrm>
          <a:off x="28349" y="325627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increase women graduating in CS/IT by 10%</a:t>
          </a:r>
        </a:p>
      </dsp:txBody>
      <dsp:txXfrm>
        <a:off x="28349" y="3256272"/>
        <a:ext cx="3600000" cy="720000"/>
      </dsp:txXfrm>
    </dsp:sp>
    <dsp:sp modelId="{85D21479-3AA0-4A46-8029-2CF2DCDC3375}">
      <dsp:nvSpPr>
        <dsp:cNvPr id="0" name=""/>
        <dsp:cNvSpPr/>
      </dsp:nvSpPr>
      <dsp:spPr>
        <a:xfrm>
          <a:off x="4960350" y="376271"/>
          <a:ext cx="2196000" cy="2196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CFA7A-1A61-4D47-AFC8-25E1DA839B04}">
      <dsp:nvSpPr>
        <dsp:cNvPr id="0" name=""/>
        <dsp:cNvSpPr/>
      </dsp:nvSpPr>
      <dsp:spPr>
        <a:xfrm>
          <a:off x="5428350" y="84427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4424B-4557-4C5C-902F-E2AE0EDDF7EB}">
      <dsp:nvSpPr>
        <dsp:cNvPr id="0" name=""/>
        <dsp:cNvSpPr/>
      </dsp:nvSpPr>
      <dsp:spPr>
        <a:xfrm>
          <a:off x="4258350" y="325627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Opportunity for additional funding by year end</a:t>
          </a:r>
        </a:p>
      </dsp:txBody>
      <dsp:txXfrm>
        <a:off x="4258350" y="325627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B353B-17DE-F24E-9686-9B8AC9ABF67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FAFBE-6A90-E941-9DCD-9279D83C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00F6-FCEB-3240-BF91-2FE8D291BB05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1AEB7-DF1E-074E-AD3C-BD912806E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8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0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core team that has been working together on increasing the number of women in CS/IT since 2014</a:t>
            </a:r>
          </a:p>
          <a:p>
            <a:endParaRPr lang="en-US" dirty="0"/>
          </a:p>
          <a:p>
            <a:r>
              <a:rPr lang="en-US" dirty="0"/>
              <a:t>Geared toward making curricular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Recitation sessions and use of TAs in COP 3223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Redesign of the FE (Removing COT 3100)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Limiting FE attempts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Adding MAC 2311 PR to COT 3100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Phase – Seed Funding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Scholarships to K-12 camps for women (Cyber, CP and 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Department welcome message from ACM-W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Work with ACM-W to offer mentoring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Begin work to evaluate and redesign intro sequence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47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New course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Provides a true introduction to coding for those without experience as well as introducing students to careers in CS/IT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Offers examples/assignments relevant to many disciplines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Included as part of the GEP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Redesign of Gateway Sequence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COP 3223 will be updated for experienced coders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Implement synchronized syllabus with common learning outcomes, some common assignments and training for faculty (adjunct or new)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Lead to changes for CS1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Design minors that encourage students to explore CS along with technical courses in their own majors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Eventually partner on CS+X majors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Coordinator in addition to working on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Formally expand our successful GEMS and WISE mentoring programs to all CS/IT entering women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Complete the climate survey and coordinate training (part of project)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68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Ultimate goal is to increase the percentage of women graduating in computing by 10%</a:t>
            </a:r>
          </a:p>
          <a:p>
            <a:endParaRPr lang="en-US" dirty="0"/>
          </a:p>
          <a:p>
            <a:r>
              <a:rPr lang="en-US" dirty="0"/>
              <a:t>Original request was $2M, may have the opportunity to request additional funds by year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9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9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9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8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7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1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06581" y="365126"/>
            <a:ext cx="7096625" cy="1429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06581" y="1939895"/>
            <a:ext cx="8472500" cy="405070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1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2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81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580" y="365126"/>
            <a:ext cx="5519207" cy="2730771"/>
          </a:xfrm>
        </p:spPr>
        <p:txBody>
          <a:bodyPr anchor="t"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Women in </a:t>
            </a:r>
            <a:br>
              <a:rPr lang="en-US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>
                <a:solidFill>
                  <a:srgbClr val="FFCA29"/>
                </a:solidFill>
                <a:latin typeface="Helvetica" charset="0"/>
                <a:ea typeface="Helvetica" charset="0"/>
                <a:cs typeface="Helvetica" charset="0"/>
              </a:rPr>
              <a:t>Computer Science </a:t>
            </a:r>
            <a:r>
              <a:rPr lang="en-US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Partnership</a:t>
            </a:r>
            <a:br>
              <a:rPr lang="en-US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br>
              <a:rPr lang="en-US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br>
              <a:rPr lang="en-US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br>
              <a:rPr lang="en-US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br>
              <a:rPr lang="en-US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2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Melissa A. Dagley</a:t>
            </a:r>
            <a:br>
              <a:rPr lang="en-US" sz="22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2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Executive Director, </a:t>
            </a:r>
            <a:br>
              <a:rPr lang="en-US" sz="22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22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Center for Initiatives in STEM</a:t>
            </a:r>
            <a:br>
              <a:rPr lang="en-US" sz="22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br>
              <a:rPr lang="en-US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37D625-1683-D342-8423-8BACC2585D2B}"/>
              </a:ext>
            </a:extLst>
          </p:cNvPr>
          <p:cNvSpPr/>
          <p:nvPr/>
        </p:nvSpPr>
        <p:spPr>
          <a:xfrm>
            <a:off x="0" y="66330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32779-E6A1-1546-9F5C-A589AAF89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  <p:pic>
        <p:nvPicPr>
          <p:cNvPr id="6" name="Picture 5" descr="A picture containing person, building, person, person&#10;&#10;Description automatically generated">
            <a:extLst>
              <a:ext uri="{FF2B5EF4-FFF2-40B4-BE49-F238E27FC236}">
                <a16:creationId xmlns:a16="http://schemas.microsoft.com/office/drawing/2014/main" id="{03E12F97-D9FF-42A0-9A87-90139EB6E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680" y="2263140"/>
            <a:ext cx="3497580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0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33" y="320675"/>
            <a:ext cx="8555615" cy="1325563"/>
          </a:xfrm>
        </p:spPr>
        <p:txBody>
          <a:bodyPr>
            <a:normAutofit/>
          </a:bodyPr>
          <a:lstStyle/>
          <a:p>
            <a:r>
              <a:rPr lang="en-US" sz="4300" b="1" dirty="0">
                <a:latin typeface="Helvetica" charset="0"/>
                <a:ea typeface="Helvetica" charset="0"/>
                <a:cs typeface="Helvetica" charset="0"/>
              </a:rPr>
              <a:t>Increasing Access and Graduation for Women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C7002D-EFF6-3447-A238-871B54FC16C5}"/>
              </a:ext>
            </a:extLst>
          </p:cNvPr>
          <p:cNvSpPr/>
          <p:nvPr/>
        </p:nvSpPr>
        <p:spPr>
          <a:xfrm>
            <a:off x="0" y="66330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243BB-0142-7442-97A3-5553A08B6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E3DF0CA-E332-4F7A-B884-262691C48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539461"/>
              </p:ext>
            </p:extLst>
          </p:nvPr>
        </p:nvGraphicFramePr>
        <p:xfrm>
          <a:off x="293534" y="1825625"/>
          <a:ext cx="85556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7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02" y="316139"/>
            <a:ext cx="7187298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Center for Inclusive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18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Curriculum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New Course - Introduction to Programming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Redesign gateway sequence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CS+X minor and majors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Women’s Coordinator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Women’s mentoring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Climate survey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Implicit Bias &amp; inclusivity training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C7002D-EFF6-3447-A238-871B54FC16C5}"/>
              </a:ext>
            </a:extLst>
          </p:cNvPr>
          <p:cNvSpPr/>
          <p:nvPr/>
        </p:nvSpPr>
        <p:spPr>
          <a:xfrm>
            <a:off x="0" y="66330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243BB-0142-7442-97A3-5553A08B6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1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41219D-20BD-454B-BC01-842157D3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Center for Inclusive Computing</a:t>
            </a:r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2A156E2-6DE4-4186-B6BA-AD75EE377C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4498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844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80" y="640081"/>
            <a:ext cx="2532887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Discussion</a:t>
            </a:r>
          </a:p>
        </p:txBody>
      </p:sp>
      <p:pic>
        <p:nvPicPr>
          <p:cNvPr id="8" name="Content Placeholder 7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79E5A3B8-11D0-4FC7-9FFA-EBD734184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018" r="-1" b="-1"/>
          <a:stretch/>
        </p:blipFill>
        <p:spPr>
          <a:xfrm>
            <a:off x="3490722" y="10"/>
            <a:ext cx="5653278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DFDB27-E73F-C645-9F26-A3C5A4664860}"/>
              </a:ext>
            </a:extLst>
          </p:cNvPr>
          <p:cNvSpPr/>
          <p:nvPr/>
        </p:nvSpPr>
        <p:spPr>
          <a:xfrm>
            <a:off x="0" y="66330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F0CC7E-05EB-7342-AD80-1A0D9D5B2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404354-1C83-A941-BD6B-EFF3AA82C30D}" vid="{D9AEB95B-2F2D-6B4F-B5FB-49A25E0A32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365</Words>
  <Application>Microsoft Office PowerPoint</Application>
  <PresentationFormat>On-screen Show (4:3)</PresentationFormat>
  <Paragraphs>59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Helvetica Neue</vt:lpstr>
      <vt:lpstr>Helvetica Neue Medium</vt:lpstr>
      <vt:lpstr>Office Theme</vt:lpstr>
      <vt:lpstr>Women in  Computer Science Partnership     Melissa A. Dagley Executive Director,  Center for Initiatives in STEM  </vt:lpstr>
      <vt:lpstr>Increasing Access and Graduation for Women</vt:lpstr>
      <vt:lpstr>Center for Inclusive Computing</vt:lpstr>
      <vt:lpstr>Center for Inclusive Computing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 Computer Science Partnership     Melissa A. Dagley Executive Director,  Center for Initiatives in STEM  </dc:title>
  <dc:creator>Melissa Dagley</dc:creator>
  <cp:lastModifiedBy>Robin Knight</cp:lastModifiedBy>
  <cp:revision>1</cp:revision>
  <dcterms:created xsi:type="dcterms:W3CDTF">2020-06-24T17:20:47Z</dcterms:created>
  <dcterms:modified xsi:type="dcterms:W3CDTF">2020-06-25T17:46:04Z</dcterms:modified>
</cp:coreProperties>
</file>