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77" r:id="rId4"/>
    <p:sldId id="261" r:id="rId5"/>
    <p:sldId id="262" r:id="rId6"/>
    <p:sldId id="264" r:id="rId7"/>
    <p:sldId id="294" r:id="rId8"/>
    <p:sldId id="316" r:id="rId9"/>
    <p:sldId id="317" r:id="rId10"/>
    <p:sldId id="360" r:id="rId11"/>
    <p:sldId id="313" r:id="rId12"/>
    <p:sldId id="355" r:id="rId13"/>
    <p:sldId id="332" r:id="rId14"/>
    <p:sldId id="297" r:id="rId15"/>
    <p:sldId id="312" r:id="rId16"/>
    <p:sldId id="265" r:id="rId17"/>
    <p:sldId id="282" r:id="rId18"/>
    <p:sldId id="283" r:id="rId19"/>
    <p:sldId id="284" r:id="rId20"/>
    <p:sldId id="336" r:id="rId21"/>
    <p:sldId id="267" r:id="rId22"/>
    <p:sldId id="364" r:id="rId23"/>
    <p:sldId id="281" r:id="rId24"/>
    <p:sldId id="356" r:id="rId25"/>
    <p:sldId id="359" r:id="rId26"/>
    <p:sldId id="270" r:id="rId27"/>
    <p:sldId id="358" r:id="rId28"/>
    <p:sldId id="361" r:id="rId29"/>
    <p:sldId id="357" r:id="rId30"/>
    <p:sldId id="271" r:id="rId31"/>
    <p:sldId id="272" r:id="rId32"/>
    <p:sldId id="273" r:id="rId33"/>
    <p:sldId id="362" r:id="rId34"/>
    <p:sldId id="318" r:id="rId35"/>
    <p:sldId id="276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4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51" r:id="rId53"/>
    <p:sldId id="35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171"/>
    <a:srgbClr val="2B2BFF"/>
    <a:srgbClr val="FFFFFF"/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8122" autoAdjust="0"/>
  </p:normalViewPr>
  <p:slideViewPr>
    <p:cSldViewPr snapToGrid="0">
      <p:cViewPr>
        <p:scale>
          <a:sx n="98" d="100"/>
          <a:sy n="98" d="100"/>
        </p:scale>
        <p:origin x="-473" y="-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 panose="02040503050406030204" pitchFamily="18" charset="0"/>
            </a:rPr>
            <a:t>Classify </a:t>
          </a:r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</a:rPr>
            <a:t>each orbit </a:t>
          </a:r>
          <a:r>
            <a:rPr lang="en-US" dirty="0">
              <a:solidFill>
                <a:schemeClr val="tx1"/>
              </a:solidFill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78F61B69-903A-4CB4-B8B3-E384FDB700E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anose="02040503050406030204" pitchFamily="18" charset="0"/>
            </a:rPr>
            <a:t>Align matrices by ascending node</a:t>
          </a:r>
          <a:endParaRPr lang="en-US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E586FE3-EAE4-47D4-8AED-851933D27AE4}" type="parTrans" cxnId="{5B159C43-E792-4316-9508-C498E0DB61A7}">
      <dgm:prSet/>
      <dgm:spPr/>
      <dgm:t>
        <a:bodyPr/>
        <a:lstStyle/>
        <a:p>
          <a:endParaRPr lang="en-US"/>
        </a:p>
      </dgm:t>
    </dgm:pt>
    <dgm:pt modelId="{9A5F5AF5-AD14-4D9C-95F7-BA542522911C}" type="sibTrans" cxnId="{5B159C43-E792-4316-9508-C498E0DB61A7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EBCC7E9-C3A5-458E-B249-4C1AAEA764B9}" type="pres">
      <dgm:prSet presAssocID="{78F61B69-903A-4CB4-B8B3-E384FDB700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A6C2-3762-4219-9E6E-196BAF6698E8}" type="pres">
      <dgm:prSet presAssocID="{9A5F5AF5-AD14-4D9C-95F7-BA542522911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277575-5E0B-4487-8CB7-A00D40A2F9E1}" type="pres">
      <dgm:prSet presAssocID="{9A5F5AF5-AD14-4D9C-95F7-BA542522911C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7BCE-782B-4A93-803B-0B9482486ED3}" type="presOf" srcId="{92889787-B7C2-4B84-8067-AB2E6E046CD4}" destId="{A0574A3C-78E4-4024-A6EB-97E1E41DAD12}" srcOrd="0" destOrd="0" presId="urn:microsoft.com/office/officeart/2005/8/layout/bProcess3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EDD628E2-3FCB-4EF4-8971-3831BDC03FF2}" type="presOf" srcId="{9A5F5AF5-AD14-4D9C-95F7-BA542522911C}" destId="{08277575-5E0B-4487-8CB7-A00D40A2F9E1}" srcOrd="1" destOrd="0" presId="urn:microsoft.com/office/officeart/2005/8/layout/bProcess3"/>
    <dgm:cxn modelId="{AC212FE6-E12A-4C57-ADA8-6658956C2953}" type="presOf" srcId="{32C46224-BF48-4382-9333-E46B19E1BAE1}" destId="{57DF86CA-112D-4A45-9B5C-AEC64A8B4F89}" srcOrd="0" destOrd="0" presId="urn:microsoft.com/office/officeart/2005/8/layout/bProcess3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FB101CFA-594B-48C3-A331-5F943B9E9074}" type="presOf" srcId="{9A5F5AF5-AD14-4D9C-95F7-BA542522911C}" destId="{D221A6C2-3762-4219-9E6E-196BAF6698E8}" srcOrd="0" destOrd="0" presId="urn:microsoft.com/office/officeart/2005/8/layout/bProcess3"/>
    <dgm:cxn modelId="{0D234A7D-A1D4-45AE-BD6F-DAA6E6F32978}" type="presOf" srcId="{8A8751C4-7018-4959-B1FC-455FD7C8C504}" destId="{AC513877-2788-444C-961F-73238D175D11}" srcOrd="0" destOrd="0" presId="urn:microsoft.com/office/officeart/2005/8/layout/bProcess3"/>
    <dgm:cxn modelId="{5B159C43-E792-4316-9508-C498E0DB61A7}" srcId="{A96279A8-C282-4A4B-AF68-5C40E9623DE7}" destId="{78F61B69-903A-4CB4-B8B3-E384FDB700EB}" srcOrd="2" destOrd="0" parTransId="{2E586FE3-EAE4-47D4-8AED-851933D27AE4}" sibTransId="{9A5F5AF5-AD14-4D9C-95F7-BA542522911C}"/>
    <dgm:cxn modelId="{302BE324-6B4F-4F8E-9748-7C13483C317D}" type="presOf" srcId="{78F61B69-903A-4CB4-B8B3-E384FDB700EB}" destId="{2EBCC7E9-C3A5-458E-B249-4C1AAEA764B9}" srcOrd="0" destOrd="0" presId="urn:microsoft.com/office/officeart/2005/8/layout/bProcess3"/>
    <dgm:cxn modelId="{35F4DF26-2255-4FF7-A405-4D688F26C471}" type="presOf" srcId="{D9579395-7D3F-49B8-83C5-BD89C6BD5A44}" destId="{5818562D-6970-43BD-B4DE-59D8A661347C}" srcOrd="0" destOrd="0" presId="urn:microsoft.com/office/officeart/2005/8/layout/bProcess3"/>
    <dgm:cxn modelId="{96273D3F-D032-4C1C-9E3B-B5F95879932A}" type="presOf" srcId="{7083905F-2C82-4E84-92F9-8FA59A9A5484}" destId="{215BE328-130F-4493-BE38-AF65CDCFB059}" srcOrd="0" destOrd="0" presId="urn:microsoft.com/office/officeart/2005/8/layout/bProcess3"/>
    <dgm:cxn modelId="{B95FC1AB-77AE-47BE-9702-9178156918CD}" type="presOf" srcId="{FB4842B3-F7A9-4128-AA61-2F6D0D9F8C41}" destId="{D1EF3E9C-6876-4C88-8D98-B11CD8209110}" srcOrd="1" destOrd="0" presId="urn:microsoft.com/office/officeart/2005/8/layout/bProcess3"/>
    <dgm:cxn modelId="{B5311F01-4A5B-4813-B563-A0463D7F1B4C}" type="presOf" srcId="{FB4842B3-F7A9-4128-AA61-2F6D0D9F8C41}" destId="{049CCF2C-66EC-4F34-BD33-24DAE7CA4DC9}" srcOrd="0" destOrd="0" presId="urn:microsoft.com/office/officeart/2005/8/layout/bProcess3"/>
    <dgm:cxn modelId="{F2CB29C3-AD94-422B-AECE-7E0BE1F088FF}" type="presOf" srcId="{11B8C52B-ECB6-4FF5-83DF-3923CDB168CA}" destId="{65F7587C-C37C-42E9-A722-30D2E8FC5CB3}" srcOrd="0" destOrd="0" presId="urn:microsoft.com/office/officeart/2005/8/layout/bProcess3"/>
    <dgm:cxn modelId="{F2225E79-F96C-4AFD-A7B0-376CC57B7607}" type="presOf" srcId="{A96279A8-C282-4A4B-AF68-5C40E9623DE7}" destId="{5ED1D1FE-45F6-4E55-A63B-0122DF391F1F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122BC306-C605-43A4-8D6B-BC03024B5440}" type="presOf" srcId="{92889787-B7C2-4B84-8067-AB2E6E046CD4}" destId="{B9438227-6ABF-4B06-A241-51512881E70E}" srcOrd="1" destOrd="0" presId="urn:microsoft.com/office/officeart/2005/8/layout/bProcess3"/>
    <dgm:cxn modelId="{5CE42516-6010-4E0B-8EC8-905026A91B45}" type="presOf" srcId="{8946EA15-4E5C-42BF-8995-80391BFE0020}" destId="{9DD1260C-1E6D-40BF-AC8C-0BA79CAC6718}" srcOrd="1" destOrd="0" presId="urn:microsoft.com/office/officeart/2005/8/layout/bProcess3"/>
    <dgm:cxn modelId="{7785CA03-E42C-44F1-9267-6874D3627128}" type="presOf" srcId="{7083905F-2C82-4E84-92F9-8FA59A9A5484}" destId="{0675706E-CCA2-4F00-887D-394C94E4D9DF}" srcOrd="1" destOrd="0" presId="urn:microsoft.com/office/officeart/2005/8/layout/bProcess3"/>
    <dgm:cxn modelId="{58CFA1ED-21DC-4779-8DB0-7E641C3EF793}" type="presOf" srcId="{8946EA15-4E5C-42BF-8995-80391BFE0020}" destId="{9F7490E2-C0F9-45E7-BD55-19A320FB6157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E6F39BBC-833B-4ACD-B116-5F34B08B77CC}" type="presOf" srcId="{049B2C70-B08E-4141-AAC8-475B41CA1387}" destId="{A9CE0621-AB3A-4459-906E-2375A3FF8F17}" srcOrd="0" destOrd="0" presId="urn:microsoft.com/office/officeart/2005/8/layout/bProcess3"/>
    <dgm:cxn modelId="{73A0B757-716C-4E11-9519-F3ABB25D3C3D}" type="presParOf" srcId="{5ED1D1FE-45F6-4E55-A63B-0122DF391F1F}" destId="{5818562D-6970-43BD-B4DE-59D8A661347C}" srcOrd="0" destOrd="0" presId="urn:microsoft.com/office/officeart/2005/8/layout/bProcess3"/>
    <dgm:cxn modelId="{13E1FA0F-2481-459B-99E7-D6118B43BF1B}" type="presParOf" srcId="{5ED1D1FE-45F6-4E55-A63B-0122DF391F1F}" destId="{049CCF2C-66EC-4F34-BD33-24DAE7CA4DC9}" srcOrd="1" destOrd="0" presId="urn:microsoft.com/office/officeart/2005/8/layout/bProcess3"/>
    <dgm:cxn modelId="{115D647C-4036-47C8-957D-6D88E4F4E230}" type="presParOf" srcId="{049CCF2C-66EC-4F34-BD33-24DAE7CA4DC9}" destId="{D1EF3E9C-6876-4C88-8D98-B11CD8209110}" srcOrd="0" destOrd="0" presId="urn:microsoft.com/office/officeart/2005/8/layout/bProcess3"/>
    <dgm:cxn modelId="{1449DC1D-6C2E-44B0-9EE4-C15B49D635AC}" type="presParOf" srcId="{5ED1D1FE-45F6-4E55-A63B-0122DF391F1F}" destId="{57DF86CA-112D-4A45-9B5C-AEC64A8B4F89}" srcOrd="2" destOrd="0" presId="urn:microsoft.com/office/officeart/2005/8/layout/bProcess3"/>
    <dgm:cxn modelId="{EA092B41-16A0-4132-8CD2-0A805FFBB76B}" type="presParOf" srcId="{5ED1D1FE-45F6-4E55-A63B-0122DF391F1F}" destId="{9F7490E2-C0F9-45E7-BD55-19A320FB6157}" srcOrd="3" destOrd="0" presId="urn:microsoft.com/office/officeart/2005/8/layout/bProcess3"/>
    <dgm:cxn modelId="{428AD83C-7AC4-45FD-8B9F-EDC4F8FC5A16}" type="presParOf" srcId="{9F7490E2-C0F9-45E7-BD55-19A320FB6157}" destId="{9DD1260C-1E6D-40BF-AC8C-0BA79CAC6718}" srcOrd="0" destOrd="0" presId="urn:microsoft.com/office/officeart/2005/8/layout/bProcess3"/>
    <dgm:cxn modelId="{4BCB56B9-5488-4909-8F9F-1813D61D2DB4}" type="presParOf" srcId="{5ED1D1FE-45F6-4E55-A63B-0122DF391F1F}" destId="{2EBCC7E9-C3A5-458E-B249-4C1AAEA764B9}" srcOrd="4" destOrd="0" presId="urn:microsoft.com/office/officeart/2005/8/layout/bProcess3"/>
    <dgm:cxn modelId="{C4A0A5F7-2171-4308-81DA-FB667B0CAC40}" type="presParOf" srcId="{5ED1D1FE-45F6-4E55-A63B-0122DF391F1F}" destId="{D221A6C2-3762-4219-9E6E-196BAF6698E8}" srcOrd="5" destOrd="0" presId="urn:microsoft.com/office/officeart/2005/8/layout/bProcess3"/>
    <dgm:cxn modelId="{A7E3F908-360B-425F-A105-68D457E93C45}" type="presParOf" srcId="{D221A6C2-3762-4219-9E6E-196BAF6698E8}" destId="{08277575-5E0B-4487-8CB7-A00D40A2F9E1}" srcOrd="0" destOrd="0" presId="urn:microsoft.com/office/officeart/2005/8/layout/bProcess3"/>
    <dgm:cxn modelId="{8BF8BAC9-F8A9-4196-8216-4AE3E9A6AE30}" type="presParOf" srcId="{5ED1D1FE-45F6-4E55-A63B-0122DF391F1F}" destId="{65F7587C-C37C-42E9-A722-30D2E8FC5CB3}" srcOrd="6" destOrd="0" presId="urn:microsoft.com/office/officeart/2005/8/layout/bProcess3"/>
    <dgm:cxn modelId="{D3F90F14-6925-4A4A-B4DF-01CB81943B4D}" type="presParOf" srcId="{5ED1D1FE-45F6-4E55-A63B-0122DF391F1F}" destId="{215BE328-130F-4493-BE38-AF65CDCFB059}" srcOrd="7" destOrd="0" presId="urn:microsoft.com/office/officeart/2005/8/layout/bProcess3"/>
    <dgm:cxn modelId="{82168FB0-7095-4796-A1EC-17F8A12B52C7}" type="presParOf" srcId="{215BE328-130F-4493-BE38-AF65CDCFB059}" destId="{0675706E-CCA2-4F00-887D-394C94E4D9DF}" srcOrd="0" destOrd="0" presId="urn:microsoft.com/office/officeart/2005/8/layout/bProcess3"/>
    <dgm:cxn modelId="{4D859247-13B8-44C9-968A-ED19570E8D9C}" type="presParOf" srcId="{5ED1D1FE-45F6-4E55-A63B-0122DF391F1F}" destId="{A9CE0621-AB3A-4459-906E-2375A3FF8F17}" srcOrd="8" destOrd="0" presId="urn:microsoft.com/office/officeart/2005/8/layout/bProcess3"/>
    <dgm:cxn modelId="{B687C9DC-754C-4740-AEBC-6CB77265D09C}" type="presParOf" srcId="{5ED1D1FE-45F6-4E55-A63B-0122DF391F1F}" destId="{A0574A3C-78E4-4024-A6EB-97E1E41DAD12}" srcOrd="9" destOrd="0" presId="urn:microsoft.com/office/officeart/2005/8/layout/bProcess3"/>
    <dgm:cxn modelId="{25B9AD2B-C7BB-4997-A741-B73D64A29CD5}" type="presParOf" srcId="{A0574A3C-78E4-4024-A6EB-97E1E41DAD12}" destId="{B9438227-6ABF-4B06-A241-51512881E70E}" srcOrd="0" destOrd="0" presId="urn:microsoft.com/office/officeart/2005/8/layout/bProcess3"/>
    <dgm:cxn modelId="{B6A6F442-151C-4A3B-B118-BCBBCB0567E3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Classify </a:t>
          </a:r>
          <a:r>
            <a:rPr lang="en-US" b="1" dirty="0" smtClean="0">
              <a:solidFill>
                <a:schemeClr val="tx1"/>
              </a:solidFill>
              <a:latin typeface="Cambria" panose="02040503050406030204" pitchFamily="18" charset="0"/>
            </a:rPr>
            <a:t>each orbit </a:t>
          </a:r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mbria" panose="02040503050406030204" pitchFamily="18" charset="0"/>
            </a:rPr>
            <a:t>Align matrices by ascending node</a:t>
          </a:r>
          <a:endParaRPr lang="en-US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E5E1A280-FFF1-474F-8296-CE8F88AA911E}" type="presOf" srcId="{92889787-B7C2-4B84-8067-AB2E6E046CD4}" destId="{B9438227-6ABF-4B06-A241-51512881E70E}" srcOrd="1" destOrd="0" presId="urn:microsoft.com/office/officeart/2005/8/layout/bProcess3"/>
    <dgm:cxn modelId="{2E38F755-14AE-4876-972E-36C13B0D432C}" type="presOf" srcId="{049B2C70-B08E-4141-AAC8-475B41CA1387}" destId="{A9CE0621-AB3A-4459-906E-2375A3FF8F17}" srcOrd="0" destOrd="0" presId="urn:microsoft.com/office/officeart/2005/8/layout/bProcess3"/>
    <dgm:cxn modelId="{E78398ED-CC6B-41A8-8A42-F6F3B21F8EE3}" type="presOf" srcId="{67559861-AF27-4AE0-8A01-4CCD8AE3C3F3}" destId="{8A71DCBD-4079-47F7-BF9C-EA57D3B31506}" srcOrd="0" destOrd="0" presId="urn:microsoft.com/office/officeart/2005/8/layout/bProcess3"/>
    <dgm:cxn modelId="{19328B90-4F87-4379-A90A-1ACA10B44A36}" type="presOf" srcId="{7083905F-2C82-4E84-92F9-8FA59A9A5484}" destId="{0675706E-CCA2-4F00-887D-394C94E4D9DF}" srcOrd="1" destOrd="0" presId="urn:microsoft.com/office/officeart/2005/8/layout/bProcess3"/>
    <dgm:cxn modelId="{BED893D1-903E-42D7-AEB2-33360BC8959D}" type="presOf" srcId="{32C46224-BF48-4382-9333-E46B19E1BAE1}" destId="{57DF86CA-112D-4A45-9B5C-AEC64A8B4F89}" srcOrd="0" destOrd="0" presId="urn:microsoft.com/office/officeart/2005/8/layout/bProcess3"/>
    <dgm:cxn modelId="{F05488BE-430A-4C29-B4DB-A8FD1B033D12}" type="presOf" srcId="{FB4842B3-F7A9-4128-AA61-2F6D0D9F8C41}" destId="{049CCF2C-66EC-4F34-BD33-24DAE7CA4DC9}" srcOrd="0" destOrd="0" presId="urn:microsoft.com/office/officeart/2005/8/layout/bProcess3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D64E3F3F-7C05-4036-90BE-DB55618A543E}" type="presOf" srcId="{A96279A8-C282-4A4B-AF68-5C40E9623DE7}" destId="{5ED1D1FE-45F6-4E55-A63B-0122DF391F1F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DBE7AF37-2A5E-4887-987F-5EB55C5111D0}" type="presOf" srcId="{7083905F-2C82-4E84-92F9-8FA59A9A5484}" destId="{215BE328-130F-4493-BE38-AF65CDCFB059}" srcOrd="0" destOrd="0" presId="urn:microsoft.com/office/officeart/2005/8/layout/bProcess3"/>
    <dgm:cxn modelId="{D89B8E6F-0E05-49DC-B899-F03906D16869}" type="presOf" srcId="{A9D094D9-8995-49D8-8EB5-756F238FCB30}" destId="{811A644B-225E-44CA-9DBC-F4D5341F2947}" srcOrd="1" destOrd="0" presId="urn:microsoft.com/office/officeart/2005/8/layout/bProcess3"/>
    <dgm:cxn modelId="{2CADD848-AC6C-455F-B3C4-8E9D56D5DA79}" type="presOf" srcId="{A9D094D9-8995-49D8-8EB5-756F238FCB30}" destId="{DACF19C9-F22D-4B45-A762-8AEF89F9B576}" srcOrd="0" destOrd="0" presId="urn:microsoft.com/office/officeart/2005/8/layout/bProcess3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63DC34BF-520F-4E2A-9148-E275DB1A1A7E}" type="presOf" srcId="{8946EA15-4E5C-42BF-8995-80391BFE0020}" destId="{9DD1260C-1E6D-40BF-AC8C-0BA79CAC6718}" srcOrd="1" destOrd="0" presId="urn:microsoft.com/office/officeart/2005/8/layout/bProcess3"/>
    <dgm:cxn modelId="{594DB9A9-16CE-4F11-93BE-66FA45B1A44D}" type="presOf" srcId="{8A8751C4-7018-4959-B1FC-455FD7C8C504}" destId="{AC513877-2788-444C-961F-73238D175D11}" srcOrd="0" destOrd="0" presId="urn:microsoft.com/office/officeart/2005/8/layout/bProcess3"/>
    <dgm:cxn modelId="{D1BC51FD-BF46-4682-8C2C-114035DA92D9}" type="presOf" srcId="{8946EA15-4E5C-42BF-8995-80391BFE0020}" destId="{9F7490E2-C0F9-45E7-BD55-19A320FB6157}" srcOrd="0" destOrd="0" presId="urn:microsoft.com/office/officeart/2005/8/layout/bProcess3"/>
    <dgm:cxn modelId="{C2165294-EF34-4862-8868-6CD397BC554E}" type="presOf" srcId="{11B8C52B-ECB6-4FF5-83DF-3923CDB168CA}" destId="{65F7587C-C37C-42E9-A722-30D2E8FC5CB3}" srcOrd="0" destOrd="0" presId="urn:microsoft.com/office/officeart/2005/8/layout/bProcess3"/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9A6DE329-4254-40F7-B530-9D552B00CB07}" type="presOf" srcId="{FB4842B3-F7A9-4128-AA61-2F6D0D9F8C41}" destId="{D1EF3E9C-6876-4C88-8D98-B11CD8209110}" srcOrd="1" destOrd="0" presId="urn:microsoft.com/office/officeart/2005/8/layout/bProcess3"/>
    <dgm:cxn modelId="{9987B7F9-CEE1-4A60-8F57-219561D65CDC}" type="presOf" srcId="{92889787-B7C2-4B84-8067-AB2E6E046CD4}" destId="{A0574A3C-78E4-4024-A6EB-97E1E41DAD12}" srcOrd="0" destOrd="0" presId="urn:microsoft.com/office/officeart/2005/8/layout/bProcess3"/>
    <dgm:cxn modelId="{4D7589A0-892A-46AA-94B6-4C12616F3F88}" type="presOf" srcId="{D9579395-7D3F-49B8-83C5-BD89C6BD5A44}" destId="{5818562D-6970-43BD-B4DE-59D8A661347C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8D83D0D1-EF4D-470E-90C6-1D73FABBC96D}" type="presParOf" srcId="{5ED1D1FE-45F6-4E55-A63B-0122DF391F1F}" destId="{5818562D-6970-43BD-B4DE-59D8A661347C}" srcOrd="0" destOrd="0" presId="urn:microsoft.com/office/officeart/2005/8/layout/bProcess3"/>
    <dgm:cxn modelId="{5EE38179-FD26-496C-A565-3C928F7298AE}" type="presParOf" srcId="{5ED1D1FE-45F6-4E55-A63B-0122DF391F1F}" destId="{049CCF2C-66EC-4F34-BD33-24DAE7CA4DC9}" srcOrd="1" destOrd="0" presId="urn:microsoft.com/office/officeart/2005/8/layout/bProcess3"/>
    <dgm:cxn modelId="{77B2BCDA-D198-42E1-A0F1-4650FFF061C6}" type="presParOf" srcId="{049CCF2C-66EC-4F34-BD33-24DAE7CA4DC9}" destId="{D1EF3E9C-6876-4C88-8D98-B11CD8209110}" srcOrd="0" destOrd="0" presId="urn:microsoft.com/office/officeart/2005/8/layout/bProcess3"/>
    <dgm:cxn modelId="{573B757E-582B-4681-B189-966BFB32525B}" type="presParOf" srcId="{5ED1D1FE-45F6-4E55-A63B-0122DF391F1F}" destId="{57DF86CA-112D-4A45-9B5C-AEC64A8B4F89}" srcOrd="2" destOrd="0" presId="urn:microsoft.com/office/officeart/2005/8/layout/bProcess3"/>
    <dgm:cxn modelId="{666DE088-60D6-42AA-8447-3DDC4931FBF4}" type="presParOf" srcId="{5ED1D1FE-45F6-4E55-A63B-0122DF391F1F}" destId="{9F7490E2-C0F9-45E7-BD55-19A320FB6157}" srcOrd="3" destOrd="0" presId="urn:microsoft.com/office/officeart/2005/8/layout/bProcess3"/>
    <dgm:cxn modelId="{7586368D-B5EC-4FA7-833F-C602FB4E251E}" type="presParOf" srcId="{9F7490E2-C0F9-45E7-BD55-19A320FB6157}" destId="{9DD1260C-1E6D-40BF-AC8C-0BA79CAC6718}" srcOrd="0" destOrd="0" presId="urn:microsoft.com/office/officeart/2005/8/layout/bProcess3"/>
    <dgm:cxn modelId="{35434EBE-84AB-49B4-9B2C-2633B1D8DEB1}" type="presParOf" srcId="{5ED1D1FE-45F6-4E55-A63B-0122DF391F1F}" destId="{8A71DCBD-4079-47F7-BF9C-EA57D3B31506}" srcOrd="4" destOrd="0" presId="urn:microsoft.com/office/officeart/2005/8/layout/bProcess3"/>
    <dgm:cxn modelId="{84E8A868-F312-4E27-9249-4EEFCA471194}" type="presParOf" srcId="{5ED1D1FE-45F6-4E55-A63B-0122DF391F1F}" destId="{DACF19C9-F22D-4B45-A762-8AEF89F9B576}" srcOrd="5" destOrd="0" presId="urn:microsoft.com/office/officeart/2005/8/layout/bProcess3"/>
    <dgm:cxn modelId="{A5B9818F-5AB6-491E-9DB9-A99F3D47D04E}" type="presParOf" srcId="{DACF19C9-F22D-4B45-A762-8AEF89F9B576}" destId="{811A644B-225E-44CA-9DBC-F4D5341F2947}" srcOrd="0" destOrd="0" presId="urn:microsoft.com/office/officeart/2005/8/layout/bProcess3"/>
    <dgm:cxn modelId="{97E07C98-B1F7-47B4-94F5-FFF7CD02A9D1}" type="presParOf" srcId="{5ED1D1FE-45F6-4E55-A63B-0122DF391F1F}" destId="{65F7587C-C37C-42E9-A722-30D2E8FC5CB3}" srcOrd="6" destOrd="0" presId="urn:microsoft.com/office/officeart/2005/8/layout/bProcess3"/>
    <dgm:cxn modelId="{D1B6521A-8D2A-4688-8E9C-DA5FF033B252}" type="presParOf" srcId="{5ED1D1FE-45F6-4E55-A63B-0122DF391F1F}" destId="{215BE328-130F-4493-BE38-AF65CDCFB059}" srcOrd="7" destOrd="0" presId="urn:microsoft.com/office/officeart/2005/8/layout/bProcess3"/>
    <dgm:cxn modelId="{3FD9571E-2494-4965-A6FD-A934563A6C81}" type="presParOf" srcId="{215BE328-130F-4493-BE38-AF65CDCFB059}" destId="{0675706E-CCA2-4F00-887D-394C94E4D9DF}" srcOrd="0" destOrd="0" presId="urn:microsoft.com/office/officeart/2005/8/layout/bProcess3"/>
    <dgm:cxn modelId="{4909D2CB-C22D-41C6-B71D-9BEACB16E915}" type="presParOf" srcId="{5ED1D1FE-45F6-4E55-A63B-0122DF391F1F}" destId="{A9CE0621-AB3A-4459-906E-2375A3FF8F17}" srcOrd="8" destOrd="0" presId="urn:microsoft.com/office/officeart/2005/8/layout/bProcess3"/>
    <dgm:cxn modelId="{1FC92E87-0EB2-47A1-9A0D-AF5CA0869925}" type="presParOf" srcId="{5ED1D1FE-45F6-4E55-A63B-0122DF391F1F}" destId="{A0574A3C-78E4-4024-A6EB-97E1E41DAD12}" srcOrd="9" destOrd="0" presId="urn:microsoft.com/office/officeart/2005/8/layout/bProcess3"/>
    <dgm:cxn modelId="{55CE8FCB-D5C5-4709-8CF0-C6FD4D08053D}" type="presParOf" srcId="{A0574A3C-78E4-4024-A6EB-97E1E41DAD12}" destId="{B9438227-6ABF-4B06-A241-51512881E70E}" srcOrd="0" destOrd="0" presId="urn:microsoft.com/office/officeart/2005/8/layout/bProcess3"/>
    <dgm:cxn modelId="{44A69A50-C832-4A2F-A286-A6E90748D9FC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78F61B69-903A-4CB4-B8B3-E384FDB700EB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2E586FE3-EAE4-47D4-8AED-851933D27AE4}" type="parTrans" cxnId="{5B159C43-E792-4316-9508-C498E0DB61A7}">
      <dgm:prSet/>
      <dgm:spPr/>
      <dgm:t>
        <a:bodyPr/>
        <a:lstStyle/>
        <a:p>
          <a:endParaRPr lang="en-US"/>
        </a:p>
      </dgm:t>
    </dgm:pt>
    <dgm:pt modelId="{9A5F5AF5-AD14-4D9C-95F7-BA542522911C}" type="sibTrans" cxnId="{5B159C43-E792-4316-9508-C498E0DB61A7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EBCC7E9-C3A5-458E-B249-4C1AAEA764B9}" type="pres">
      <dgm:prSet presAssocID="{78F61B69-903A-4CB4-B8B3-E384FDB700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A6C2-3762-4219-9E6E-196BAF6698E8}" type="pres">
      <dgm:prSet presAssocID="{9A5F5AF5-AD14-4D9C-95F7-BA542522911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277575-5E0B-4487-8CB7-A00D40A2F9E1}" type="pres">
      <dgm:prSet presAssocID="{9A5F5AF5-AD14-4D9C-95F7-BA542522911C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8D1DBEF0-4E46-4123-A9CE-A425DEAFFE67}" type="presOf" srcId="{8946EA15-4E5C-42BF-8995-80391BFE0020}" destId="{9F7490E2-C0F9-45E7-BD55-19A320FB6157}" srcOrd="0" destOrd="0" presId="urn:microsoft.com/office/officeart/2005/8/layout/bProcess3"/>
    <dgm:cxn modelId="{AEE64799-74CD-453B-9846-28C135C561D4}" type="presOf" srcId="{D9579395-7D3F-49B8-83C5-BD89C6BD5A44}" destId="{5818562D-6970-43BD-B4DE-59D8A661347C}" srcOrd="0" destOrd="0" presId="urn:microsoft.com/office/officeart/2005/8/layout/bProcess3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7D8050E7-4FA2-47D5-9051-E5326EAD0B92}" type="presOf" srcId="{FB4842B3-F7A9-4128-AA61-2F6D0D9F8C41}" destId="{D1EF3E9C-6876-4C88-8D98-B11CD8209110}" srcOrd="1" destOrd="0" presId="urn:microsoft.com/office/officeart/2005/8/layout/bProcess3"/>
    <dgm:cxn modelId="{4277D7ED-173A-46D8-B48D-7D8E5A1B72CC}" type="presOf" srcId="{78F61B69-903A-4CB4-B8B3-E384FDB700EB}" destId="{2EBCC7E9-C3A5-458E-B249-4C1AAEA764B9}" srcOrd="0" destOrd="0" presId="urn:microsoft.com/office/officeart/2005/8/layout/bProcess3"/>
    <dgm:cxn modelId="{5B159C43-E792-4316-9508-C498E0DB61A7}" srcId="{A96279A8-C282-4A4B-AF68-5C40E9623DE7}" destId="{78F61B69-903A-4CB4-B8B3-E384FDB700EB}" srcOrd="2" destOrd="0" parTransId="{2E586FE3-EAE4-47D4-8AED-851933D27AE4}" sibTransId="{9A5F5AF5-AD14-4D9C-95F7-BA542522911C}"/>
    <dgm:cxn modelId="{7A439E87-C36F-4EB1-89F0-BD1A02EEC69C}" type="presOf" srcId="{32C46224-BF48-4382-9333-E46B19E1BAE1}" destId="{57DF86CA-112D-4A45-9B5C-AEC64A8B4F89}" srcOrd="0" destOrd="0" presId="urn:microsoft.com/office/officeart/2005/8/layout/bProcess3"/>
    <dgm:cxn modelId="{473B389E-CC15-4C4A-A671-1766B1043180}" type="presOf" srcId="{A96279A8-C282-4A4B-AF68-5C40E9623DE7}" destId="{5ED1D1FE-45F6-4E55-A63B-0122DF391F1F}" srcOrd="0" destOrd="0" presId="urn:microsoft.com/office/officeart/2005/8/layout/bProcess3"/>
    <dgm:cxn modelId="{8743BB2A-DA1C-4C6E-8EB7-8E9AD258E1A3}" type="presOf" srcId="{049B2C70-B08E-4141-AAC8-475B41CA1387}" destId="{A9CE0621-AB3A-4459-906E-2375A3FF8F17}" srcOrd="0" destOrd="0" presId="urn:microsoft.com/office/officeart/2005/8/layout/bProcess3"/>
    <dgm:cxn modelId="{39ED0D18-62F2-40B7-90A0-605BEB83D0B7}" type="presOf" srcId="{92889787-B7C2-4B84-8067-AB2E6E046CD4}" destId="{B9438227-6ABF-4B06-A241-51512881E70E}" srcOrd="1" destOrd="0" presId="urn:microsoft.com/office/officeart/2005/8/layout/bProcess3"/>
    <dgm:cxn modelId="{5A59875E-89F5-4CD4-ADC6-6299E964564B}" type="presOf" srcId="{11B8C52B-ECB6-4FF5-83DF-3923CDB168CA}" destId="{65F7587C-C37C-42E9-A722-30D2E8FC5CB3}" srcOrd="0" destOrd="0" presId="urn:microsoft.com/office/officeart/2005/8/layout/bProcess3"/>
    <dgm:cxn modelId="{D85A80E1-021F-40E9-98FA-7CBFA79A7B44}" type="presOf" srcId="{8946EA15-4E5C-42BF-8995-80391BFE0020}" destId="{9DD1260C-1E6D-40BF-AC8C-0BA79CAC6718}" srcOrd="1" destOrd="0" presId="urn:microsoft.com/office/officeart/2005/8/layout/bProcess3"/>
    <dgm:cxn modelId="{D1CE27D7-EED4-479C-B32B-0EB0485F5C84}" type="presOf" srcId="{9A5F5AF5-AD14-4D9C-95F7-BA542522911C}" destId="{08277575-5E0B-4487-8CB7-A00D40A2F9E1}" srcOrd="1" destOrd="0" presId="urn:microsoft.com/office/officeart/2005/8/layout/bProcess3"/>
    <dgm:cxn modelId="{C57BA695-434D-4EFC-A695-2262F8EDDF02}" type="presOf" srcId="{FB4842B3-F7A9-4128-AA61-2F6D0D9F8C41}" destId="{049CCF2C-66EC-4F34-BD33-24DAE7CA4DC9}" srcOrd="0" destOrd="0" presId="urn:microsoft.com/office/officeart/2005/8/layout/bProcess3"/>
    <dgm:cxn modelId="{DAB7598A-03FA-4917-8D0E-47EA7B8AE277}" type="presOf" srcId="{9A5F5AF5-AD14-4D9C-95F7-BA542522911C}" destId="{D221A6C2-3762-4219-9E6E-196BAF6698E8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ADF9C5A9-D798-4267-B813-01AE4A585506}" type="presOf" srcId="{7083905F-2C82-4E84-92F9-8FA59A9A5484}" destId="{215BE328-130F-4493-BE38-AF65CDCFB059}" srcOrd="0" destOrd="0" presId="urn:microsoft.com/office/officeart/2005/8/layout/bProcess3"/>
    <dgm:cxn modelId="{E35A8D8C-19E7-4CC7-A4F0-4CDE3ED0240D}" type="presOf" srcId="{92889787-B7C2-4B84-8067-AB2E6E046CD4}" destId="{A0574A3C-78E4-4024-A6EB-97E1E41DAD12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2C85F7E1-B72A-4065-9D7E-2927D0A7F901}" type="presOf" srcId="{8A8751C4-7018-4959-B1FC-455FD7C8C504}" destId="{AC513877-2788-444C-961F-73238D175D11}" srcOrd="0" destOrd="0" presId="urn:microsoft.com/office/officeart/2005/8/layout/bProcess3"/>
    <dgm:cxn modelId="{ECD7DF60-33DE-41CC-8E2F-AF6F9655F930}" type="presOf" srcId="{7083905F-2C82-4E84-92F9-8FA59A9A5484}" destId="{0675706E-CCA2-4F00-887D-394C94E4D9DF}" srcOrd="1" destOrd="0" presId="urn:microsoft.com/office/officeart/2005/8/layout/bProcess3"/>
    <dgm:cxn modelId="{1AF16B91-6C27-47F6-949C-3EE5D38A6E9C}" type="presParOf" srcId="{5ED1D1FE-45F6-4E55-A63B-0122DF391F1F}" destId="{5818562D-6970-43BD-B4DE-59D8A661347C}" srcOrd="0" destOrd="0" presId="urn:microsoft.com/office/officeart/2005/8/layout/bProcess3"/>
    <dgm:cxn modelId="{B145857A-38F0-4B97-84DE-FE99B272B683}" type="presParOf" srcId="{5ED1D1FE-45F6-4E55-A63B-0122DF391F1F}" destId="{049CCF2C-66EC-4F34-BD33-24DAE7CA4DC9}" srcOrd="1" destOrd="0" presId="urn:microsoft.com/office/officeart/2005/8/layout/bProcess3"/>
    <dgm:cxn modelId="{032AECAF-75A5-4FB9-BC0F-A4A4ED8E7FB5}" type="presParOf" srcId="{049CCF2C-66EC-4F34-BD33-24DAE7CA4DC9}" destId="{D1EF3E9C-6876-4C88-8D98-B11CD8209110}" srcOrd="0" destOrd="0" presId="urn:microsoft.com/office/officeart/2005/8/layout/bProcess3"/>
    <dgm:cxn modelId="{4BA0E91A-CE00-40C5-921F-A5347A954BB7}" type="presParOf" srcId="{5ED1D1FE-45F6-4E55-A63B-0122DF391F1F}" destId="{57DF86CA-112D-4A45-9B5C-AEC64A8B4F89}" srcOrd="2" destOrd="0" presId="urn:microsoft.com/office/officeart/2005/8/layout/bProcess3"/>
    <dgm:cxn modelId="{B73554A8-29F5-4160-9FF1-E13269B359C6}" type="presParOf" srcId="{5ED1D1FE-45F6-4E55-A63B-0122DF391F1F}" destId="{9F7490E2-C0F9-45E7-BD55-19A320FB6157}" srcOrd="3" destOrd="0" presId="urn:microsoft.com/office/officeart/2005/8/layout/bProcess3"/>
    <dgm:cxn modelId="{62311E13-EDA0-4D56-86DB-BF02FDAD6F09}" type="presParOf" srcId="{9F7490E2-C0F9-45E7-BD55-19A320FB6157}" destId="{9DD1260C-1E6D-40BF-AC8C-0BA79CAC6718}" srcOrd="0" destOrd="0" presId="urn:microsoft.com/office/officeart/2005/8/layout/bProcess3"/>
    <dgm:cxn modelId="{2EB0C29D-CFE5-4AC6-B613-C522928ADEB8}" type="presParOf" srcId="{5ED1D1FE-45F6-4E55-A63B-0122DF391F1F}" destId="{2EBCC7E9-C3A5-458E-B249-4C1AAEA764B9}" srcOrd="4" destOrd="0" presId="urn:microsoft.com/office/officeart/2005/8/layout/bProcess3"/>
    <dgm:cxn modelId="{0A350BCA-7CB0-4302-A7FB-89D6DF3DBE63}" type="presParOf" srcId="{5ED1D1FE-45F6-4E55-A63B-0122DF391F1F}" destId="{D221A6C2-3762-4219-9E6E-196BAF6698E8}" srcOrd="5" destOrd="0" presId="urn:microsoft.com/office/officeart/2005/8/layout/bProcess3"/>
    <dgm:cxn modelId="{E7333CFD-E167-41AC-9372-334C7490F8B7}" type="presParOf" srcId="{D221A6C2-3762-4219-9E6E-196BAF6698E8}" destId="{08277575-5E0B-4487-8CB7-A00D40A2F9E1}" srcOrd="0" destOrd="0" presId="urn:microsoft.com/office/officeart/2005/8/layout/bProcess3"/>
    <dgm:cxn modelId="{AD08E3EC-7061-4F2A-B30B-C2595BCABAE2}" type="presParOf" srcId="{5ED1D1FE-45F6-4E55-A63B-0122DF391F1F}" destId="{65F7587C-C37C-42E9-A722-30D2E8FC5CB3}" srcOrd="6" destOrd="0" presId="urn:microsoft.com/office/officeart/2005/8/layout/bProcess3"/>
    <dgm:cxn modelId="{EC6DA0D9-32E1-4459-99F5-E45ECB3F8146}" type="presParOf" srcId="{5ED1D1FE-45F6-4E55-A63B-0122DF391F1F}" destId="{215BE328-130F-4493-BE38-AF65CDCFB059}" srcOrd="7" destOrd="0" presId="urn:microsoft.com/office/officeart/2005/8/layout/bProcess3"/>
    <dgm:cxn modelId="{F3F0A59F-28DC-46DB-B6B1-C8B5487B1131}" type="presParOf" srcId="{215BE328-130F-4493-BE38-AF65CDCFB059}" destId="{0675706E-CCA2-4F00-887D-394C94E4D9DF}" srcOrd="0" destOrd="0" presId="urn:microsoft.com/office/officeart/2005/8/layout/bProcess3"/>
    <dgm:cxn modelId="{0AEE5D7D-92E7-4001-B135-EA32235D71B1}" type="presParOf" srcId="{5ED1D1FE-45F6-4E55-A63B-0122DF391F1F}" destId="{A9CE0621-AB3A-4459-906E-2375A3FF8F17}" srcOrd="8" destOrd="0" presId="urn:microsoft.com/office/officeart/2005/8/layout/bProcess3"/>
    <dgm:cxn modelId="{C879850B-9934-4B23-818E-E4D82B99106F}" type="presParOf" srcId="{5ED1D1FE-45F6-4E55-A63B-0122DF391F1F}" destId="{A0574A3C-78E4-4024-A6EB-97E1E41DAD12}" srcOrd="9" destOrd="0" presId="urn:microsoft.com/office/officeart/2005/8/layout/bProcess3"/>
    <dgm:cxn modelId="{99118D58-362F-4DC5-99FC-B246F2DCBB6E}" type="presParOf" srcId="{A0574A3C-78E4-4024-A6EB-97E1E41DAD12}" destId="{B9438227-6ABF-4B06-A241-51512881E70E}" srcOrd="0" destOrd="0" presId="urn:microsoft.com/office/officeart/2005/8/layout/bProcess3"/>
    <dgm:cxn modelId="{BB903A79-DD8F-43FF-BBC1-624BB6E4DC15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E69D4-2800-4B07-A234-D8D1F3199FEA}" type="presOf" srcId="{8A8751C4-7018-4959-B1FC-455FD7C8C504}" destId="{AC513877-2788-444C-961F-73238D175D11}" srcOrd="0" destOrd="0" presId="urn:microsoft.com/office/officeart/2005/8/layout/bProcess3"/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03728B95-EBA8-4863-9119-26AEC4988433}" type="presOf" srcId="{A9D094D9-8995-49D8-8EB5-756F238FCB30}" destId="{DACF19C9-F22D-4B45-A762-8AEF89F9B576}" srcOrd="0" destOrd="0" presId="urn:microsoft.com/office/officeart/2005/8/layout/bProcess3"/>
    <dgm:cxn modelId="{9CD00F12-C05A-480C-959C-ACD6C0ABBAE1}" type="presOf" srcId="{92889787-B7C2-4B84-8067-AB2E6E046CD4}" destId="{B9438227-6ABF-4B06-A241-51512881E70E}" srcOrd="1" destOrd="0" presId="urn:microsoft.com/office/officeart/2005/8/layout/bProcess3"/>
    <dgm:cxn modelId="{61BF958C-9593-4D08-BCB2-DA6D9CB59937}" type="presOf" srcId="{049B2C70-B08E-4141-AAC8-475B41CA1387}" destId="{A9CE0621-AB3A-4459-906E-2375A3FF8F17}" srcOrd="0" destOrd="0" presId="urn:microsoft.com/office/officeart/2005/8/layout/bProcess3"/>
    <dgm:cxn modelId="{28310738-F324-459E-A3B2-379BE4AD1867}" type="presOf" srcId="{FB4842B3-F7A9-4128-AA61-2F6D0D9F8C41}" destId="{D1EF3E9C-6876-4C88-8D98-B11CD8209110}" srcOrd="1" destOrd="0" presId="urn:microsoft.com/office/officeart/2005/8/layout/bProcess3"/>
    <dgm:cxn modelId="{4C22EE33-C7A6-432F-B171-F669B300CA0D}" type="presOf" srcId="{A9D094D9-8995-49D8-8EB5-756F238FCB30}" destId="{811A644B-225E-44CA-9DBC-F4D5341F2947}" srcOrd="1" destOrd="0" presId="urn:microsoft.com/office/officeart/2005/8/layout/bProcess3"/>
    <dgm:cxn modelId="{C3D62433-65D1-400C-8195-8CADEED54A71}" type="presOf" srcId="{A96279A8-C282-4A4B-AF68-5C40E9623DE7}" destId="{5ED1D1FE-45F6-4E55-A63B-0122DF391F1F}" srcOrd="0" destOrd="0" presId="urn:microsoft.com/office/officeart/2005/8/layout/bProcess3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9ED8B5AD-4DA6-404E-A16F-10E00AE79BEE}" type="presOf" srcId="{32C46224-BF48-4382-9333-E46B19E1BAE1}" destId="{57DF86CA-112D-4A45-9B5C-AEC64A8B4F89}" srcOrd="0" destOrd="0" presId="urn:microsoft.com/office/officeart/2005/8/layout/bProcess3"/>
    <dgm:cxn modelId="{FE0453AF-3716-40F4-9489-DCE3509FDB2F}" type="presOf" srcId="{7083905F-2C82-4E84-92F9-8FA59A9A5484}" destId="{215BE328-130F-4493-BE38-AF65CDCFB059}" srcOrd="0" destOrd="0" presId="urn:microsoft.com/office/officeart/2005/8/layout/bProcess3"/>
    <dgm:cxn modelId="{9313517D-361B-4F14-819F-CD2EEF696CAA}" type="presOf" srcId="{67559861-AF27-4AE0-8A01-4CCD8AE3C3F3}" destId="{8A71DCBD-4079-47F7-BF9C-EA57D3B31506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AC9C66A8-213C-461B-9EF8-9042EA7AEC11}" type="presOf" srcId="{8946EA15-4E5C-42BF-8995-80391BFE0020}" destId="{9F7490E2-C0F9-45E7-BD55-19A320FB6157}" srcOrd="0" destOrd="0" presId="urn:microsoft.com/office/officeart/2005/8/layout/bProcess3"/>
    <dgm:cxn modelId="{F3182C75-1320-4AB0-846C-DCA3DC12C3AF}" type="presOf" srcId="{11B8C52B-ECB6-4FF5-83DF-3923CDB168CA}" destId="{65F7587C-C37C-42E9-A722-30D2E8FC5CB3}" srcOrd="0" destOrd="0" presId="urn:microsoft.com/office/officeart/2005/8/layout/bProcess3"/>
    <dgm:cxn modelId="{D7CFE07E-A9CB-47E4-A9B8-3AE322024AF1}" type="presOf" srcId="{D9579395-7D3F-49B8-83C5-BD89C6BD5A44}" destId="{5818562D-6970-43BD-B4DE-59D8A661347C}" srcOrd="0" destOrd="0" presId="urn:microsoft.com/office/officeart/2005/8/layout/bProcess3"/>
    <dgm:cxn modelId="{9BBAE01F-0C4A-434A-8BB4-FEA860D67BEB}" type="presOf" srcId="{FB4842B3-F7A9-4128-AA61-2F6D0D9F8C41}" destId="{049CCF2C-66EC-4F34-BD33-24DAE7CA4DC9}" srcOrd="0" destOrd="0" presId="urn:microsoft.com/office/officeart/2005/8/layout/bProcess3"/>
    <dgm:cxn modelId="{6ECF3E80-69FB-461C-B9B0-F128F7A4289B}" type="presOf" srcId="{92889787-B7C2-4B84-8067-AB2E6E046CD4}" destId="{A0574A3C-78E4-4024-A6EB-97E1E41DAD12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B1AD81A2-4915-4439-8B3E-C3F1A9E3A2AF}" type="presOf" srcId="{7083905F-2C82-4E84-92F9-8FA59A9A5484}" destId="{0675706E-CCA2-4F00-887D-394C94E4D9DF}" srcOrd="1" destOrd="0" presId="urn:microsoft.com/office/officeart/2005/8/layout/bProcess3"/>
    <dgm:cxn modelId="{04678894-BA96-4168-9267-66B79461C386}" type="presOf" srcId="{8946EA15-4E5C-42BF-8995-80391BFE0020}" destId="{9DD1260C-1E6D-40BF-AC8C-0BA79CAC6718}" srcOrd="1" destOrd="0" presId="urn:microsoft.com/office/officeart/2005/8/layout/bProcess3"/>
    <dgm:cxn modelId="{21443580-D32A-429E-BBF2-5497A2D46513}" type="presParOf" srcId="{5ED1D1FE-45F6-4E55-A63B-0122DF391F1F}" destId="{5818562D-6970-43BD-B4DE-59D8A661347C}" srcOrd="0" destOrd="0" presId="urn:microsoft.com/office/officeart/2005/8/layout/bProcess3"/>
    <dgm:cxn modelId="{8F389F10-49E7-4789-94DA-A559F5D8F5F6}" type="presParOf" srcId="{5ED1D1FE-45F6-4E55-A63B-0122DF391F1F}" destId="{049CCF2C-66EC-4F34-BD33-24DAE7CA4DC9}" srcOrd="1" destOrd="0" presId="urn:microsoft.com/office/officeart/2005/8/layout/bProcess3"/>
    <dgm:cxn modelId="{D2E877C3-0D34-4A7D-B00E-5D2CBCF73570}" type="presParOf" srcId="{049CCF2C-66EC-4F34-BD33-24DAE7CA4DC9}" destId="{D1EF3E9C-6876-4C88-8D98-B11CD8209110}" srcOrd="0" destOrd="0" presId="urn:microsoft.com/office/officeart/2005/8/layout/bProcess3"/>
    <dgm:cxn modelId="{642C3BC0-F9C2-4F43-92EC-0FDEC99369B8}" type="presParOf" srcId="{5ED1D1FE-45F6-4E55-A63B-0122DF391F1F}" destId="{57DF86CA-112D-4A45-9B5C-AEC64A8B4F89}" srcOrd="2" destOrd="0" presId="urn:microsoft.com/office/officeart/2005/8/layout/bProcess3"/>
    <dgm:cxn modelId="{8083C417-C463-4328-A290-468C90A92258}" type="presParOf" srcId="{5ED1D1FE-45F6-4E55-A63B-0122DF391F1F}" destId="{9F7490E2-C0F9-45E7-BD55-19A320FB6157}" srcOrd="3" destOrd="0" presId="urn:microsoft.com/office/officeart/2005/8/layout/bProcess3"/>
    <dgm:cxn modelId="{626AB92E-5D4A-4387-94CC-FAD4AC9CC944}" type="presParOf" srcId="{9F7490E2-C0F9-45E7-BD55-19A320FB6157}" destId="{9DD1260C-1E6D-40BF-AC8C-0BA79CAC6718}" srcOrd="0" destOrd="0" presId="urn:microsoft.com/office/officeart/2005/8/layout/bProcess3"/>
    <dgm:cxn modelId="{B7270F41-DF54-446F-B190-FA41C05CF1B8}" type="presParOf" srcId="{5ED1D1FE-45F6-4E55-A63B-0122DF391F1F}" destId="{8A71DCBD-4079-47F7-BF9C-EA57D3B31506}" srcOrd="4" destOrd="0" presId="urn:microsoft.com/office/officeart/2005/8/layout/bProcess3"/>
    <dgm:cxn modelId="{73EEBF45-0912-47C2-9EE0-4E47011EB552}" type="presParOf" srcId="{5ED1D1FE-45F6-4E55-A63B-0122DF391F1F}" destId="{DACF19C9-F22D-4B45-A762-8AEF89F9B576}" srcOrd="5" destOrd="0" presId="urn:microsoft.com/office/officeart/2005/8/layout/bProcess3"/>
    <dgm:cxn modelId="{46FB4FA5-7ACD-400D-9948-2EBACE043D6E}" type="presParOf" srcId="{DACF19C9-F22D-4B45-A762-8AEF89F9B576}" destId="{811A644B-225E-44CA-9DBC-F4D5341F2947}" srcOrd="0" destOrd="0" presId="urn:microsoft.com/office/officeart/2005/8/layout/bProcess3"/>
    <dgm:cxn modelId="{FE861288-4A26-469C-B6A8-5141B77F405D}" type="presParOf" srcId="{5ED1D1FE-45F6-4E55-A63B-0122DF391F1F}" destId="{65F7587C-C37C-42E9-A722-30D2E8FC5CB3}" srcOrd="6" destOrd="0" presId="urn:microsoft.com/office/officeart/2005/8/layout/bProcess3"/>
    <dgm:cxn modelId="{F53E831A-3516-4BFC-8792-37A643F04AC3}" type="presParOf" srcId="{5ED1D1FE-45F6-4E55-A63B-0122DF391F1F}" destId="{215BE328-130F-4493-BE38-AF65CDCFB059}" srcOrd="7" destOrd="0" presId="urn:microsoft.com/office/officeart/2005/8/layout/bProcess3"/>
    <dgm:cxn modelId="{8AF67746-62AD-4FD7-A4EE-EE231508E9F9}" type="presParOf" srcId="{215BE328-130F-4493-BE38-AF65CDCFB059}" destId="{0675706E-CCA2-4F00-887D-394C94E4D9DF}" srcOrd="0" destOrd="0" presId="urn:microsoft.com/office/officeart/2005/8/layout/bProcess3"/>
    <dgm:cxn modelId="{43A8BCE9-8AB1-4E79-93E4-E48E9DE3ACE0}" type="presParOf" srcId="{5ED1D1FE-45F6-4E55-A63B-0122DF391F1F}" destId="{A9CE0621-AB3A-4459-906E-2375A3FF8F17}" srcOrd="8" destOrd="0" presId="urn:microsoft.com/office/officeart/2005/8/layout/bProcess3"/>
    <dgm:cxn modelId="{CD0C29F9-946B-4152-8498-293CB53F5408}" type="presParOf" srcId="{5ED1D1FE-45F6-4E55-A63B-0122DF391F1F}" destId="{A0574A3C-78E4-4024-A6EB-97E1E41DAD12}" srcOrd="9" destOrd="0" presId="urn:microsoft.com/office/officeart/2005/8/layout/bProcess3"/>
    <dgm:cxn modelId="{E9047215-8056-49CC-8CC2-53AF4450B8EB}" type="presParOf" srcId="{A0574A3C-78E4-4024-A6EB-97E1E41DAD12}" destId="{B9438227-6ABF-4B06-A241-51512881E70E}" srcOrd="0" destOrd="0" presId="urn:microsoft.com/office/officeart/2005/8/layout/bProcess3"/>
    <dgm:cxn modelId="{D1AC3AD8-B468-435D-890A-FC64C0830572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EDEB978E-4CE8-4958-B4FD-288A7D0D99E5}" type="presOf" srcId="{049B2C70-B08E-4141-AAC8-475B41CA1387}" destId="{A9CE0621-AB3A-4459-906E-2375A3FF8F17}" srcOrd="0" destOrd="0" presId="urn:microsoft.com/office/officeart/2005/8/layout/bProcess3"/>
    <dgm:cxn modelId="{2D587DDA-A368-4BA3-8233-12009B796E8A}" type="presOf" srcId="{7083905F-2C82-4E84-92F9-8FA59A9A5484}" destId="{0675706E-CCA2-4F00-887D-394C94E4D9DF}" srcOrd="1" destOrd="0" presId="urn:microsoft.com/office/officeart/2005/8/layout/bProcess3"/>
    <dgm:cxn modelId="{F22D1B61-BE26-4444-8BD7-8F5CD2128706}" type="presOf" srcId="{7083905F-2C82-4E84-92F9-8FA59A9A5484}" destId="{215BE328-130F-4493-BE38-AF65CDCFB059}" srcOrd="0" destOrd="0" presId="urn:microsoft.com/office/officeart/2005/8/layout/bProcess3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345A1265-5224-4118-9BE3-2FAC6331EBDB}" type="presOf" srcId="{A9D094D9-8995-49D8-8EB5-756F238FCB30}" destId="{811A644B-225E-44CA-9DBC-F4D5341F2947}" srcOrd="1" destOrd="0" presId="urn:microsoft.com/office/officeart/2005/8/layout/bProcess3"/>
    <dgm:cxn modelId="{DDA4D0F7-7138-414F-AE15-01C05F398C96}" type="presOf" srcId="{A9D094D9-8995-49D8-8EB5-756F238FCB30}" destId="{DACF19C9-F22D-4B45-A762-8AEF89F9B576}" srcOrd="0" destOrd="0" presId="urn:microsoft.com/office/officeart/2005/8/layout/bProcess3"/>
    <dgm:cxn modelId="{8CD7C08C-689B-4722-819B-F9F780F57A78}" type="presOf" srcId="{67559861-AF27-4AE0-8A01-4CCD8AE3C3F3}" destId="{8A71DCBD-4079-47F7-BF9C-EA57D3B31506}" srcOrd="0" destOrd="0" presId="urn:microsoft.com/office/officeart/2005/8/layout/bProcess3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48184BAB-E4AF-4ADB-8783-783212929858}" type="presOf" srcId="{A96279A8-C282-4A4B-AF68-5C40E9623DE7}" destId="{5ED1D1FE-45F6-4E55-A63B-0122DF391F1F}" srcOrd="0" destOrd="0" presId="urn:microsoft.com/office/officeart/2005/8/layout/bProcess3"/>
    <dgm:cxn modelId="{2956C938-47D9-4A46-9465-A1DBDDC22404}" type="presOf" srcId="{92889787-B7C2-4B84-8067-AB2E6E046CD4}" destId="{B9438227-6ABF-4B06-A241-51512881E70E}" srcOrd="1" destOrd="0" presId="urn:microsoft.com/office/officeart/2005/8/layout/bProcess3"/>
    <dgm:cxn modelId="{93F4137D-28B9-47D6-9AB7-72CC63479238}" type="presOf" srcId="{8A8751C4-7018-4959-B1FC-455FD7C8C504}" destId="{AC513877-2788-444C-961F-73238D175D11}" srcOrd="0" destOrd="0" presId="urn:microsoft.com/office/officeart/2005/8/layout/bProcess3"/>
    <dgm:cxn modelId="{A1C9DBFB-90D0-4E73-86C2-EF6D6BA11B67}" type="presOf" srcId="{D9579395-7D3F-49B8-83C5-BD89C6BD5A44}" destId="{5818562D-6970-43BD-B4DE-59D8A661347C}" srcOrd="0" destOrd="0" presId="urn:microsoft.com/office/officeart/2005/8/layout/bProcess3"/>
    <dgm:cxn modelId="{F2028B76-7075-4ED7-8D3A-E574024554BB}" type="presOf" srcId="{8946EA15-4E5C-42BF-8995-80391BFE0020}" destId="{9DD1260C-1E6D-40BF-AC8C-0BA79CAC6718}" srcOrd="1" destOrd="0" presId="urn:microsoft.com/office/officeart/2005/8/layout/bProcess3"/>
    <dgm:cxn modelId="{C5CA3ADE-18E1-4237-B4F5-8664A350EB6C}" type="presOf" srcId="{8946EA15-4E5C-42BF-8995-80391BFE0020}" destId="{9F7490E2-C0F9-45E7-BD55-19A320FB6157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E841B78F-F9B8-4DC9-9D8A-32079846AE9C}" type="presOf" srcId="{FB4842B3-F7A9-4128-AA61-2F6D0D9F8C41}" destId="{049CCF2C-66EC-4F34-BD33-24DAE7CA4DC9}" srcOrd="0" destOrd="0" presId="urn:microsoft.com/office/officeart/2005/8/layout/bProcess3"/>
    <dgm:cxn modelId="{0349851E-18EA-4043-850A-C34743F6BA14}" type="presOf" srcId="{FB4842B3-F7A9-4128-AA61-2F6D0D9F8C41}" destId="{D1EF3E9C-6876-4C88-8D98-B11CD8209110}" srcOrd="1" destOrd="0" presId="urn:microsoft.com/office/officeart/2005/8/layout/bProcess3"/>
    <dgm:cxn modelId="{FB21BA31-8FE0-4ACA-B72F-BCFE0866AFFD}" type="presOf" srcId="{32C46224-BF48-4382-9333-E46B19E1BAE1}" destId="{57DF86CA-112D-4A45-9B5C-AEC64A8B4F89}" srcOrd="0" destOrd="0" presId="urn:microsoft.com/office/officeart/2005/8/layout/bProcess3"/>
    <dgm:cxn modelId="{A35E3FE9-38F3-482E-A578-7215672B6A89}" type="presOf" srcId="{11B8C52B-ECB6-4FF5-83DF-3923CDB168CA}" destId="{65F7587C-C37C-42E9-A722-30D2E8FC5CB3}" srcOrd="0" destOrd="0" presId="urn:microsoft.com/office/officeart/2005/8/layout/bProcess3"/>
    <dgm:cxn modelId="{7CF579D0-406E-44BF-9DF7-5EDE89DA6DBE}" type="presOf" srcId="{92889787-B7C2-4B84-8067-AB2E6E046CD4}" destId="{A0574A3C-78E4-4024-A6EB-97E1E41DAD12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FF389FEC-DE8B-4E31-83E1-24655220AE26}" type="presParOf" srcId="{5ED1D1FE-45F6-4E55-A63B-0122DF391F1F}" destId="{5818562D-6970-43BD-B4DE-59D8A661347C}" srcOrd="0" destOrd="0" presId="urn:microsoft.com/office/officeart/2005/8/layout/bProcess3"/>
    <dgm:cxn modelId="{BEF9281A-2C39-47F2-98A8-D607419DB2B9}" type="presParOf" srcId="{5ED1D1FE-45F6-4E55-A63B-0122DF391F1F}" destId="{049CCF2C-66EC-4F34-BD33-24DAE7CA4DC9}" srcOrd="1" destOrd="0" presId="urn:microsoft.com/office/officeart/2005/8/layout/bProcess3"/>
    <dgm:cxn modelId="{E4355161-C999-426A-A58A-CBE23E28F014}" type="presParOf" srcId="{049CCF2C-66EC-4F34-BD33-24DAE7CA4DC9}" destId="{D1EF3E9C-6876-4C88-8D98-B11CD8209110}" srcOrd="0" destOrd="0" presId="urn:microsoft.com/office/officeart/2005/8/layout/bProcess3"/>
    <dgm:cxn modelId="{0BD1E799-89D2-44E6-BEA2-E5AA4700D242}" type="presParOf" srcId="{5ED1D1FE-45F6-4E55-A63B-0122DF391F1F}" destId="{57DF86CA-112D-4A45-9B5C-AEC64A8B4F89}" srcOrd="2" destOrd="0" presId="urn:microsoft.com/office/officeart/2005/8/layout/bProcess3"/>
    <dgm:cxn modelId="{B2F9BCEE-4ADD-4F71-95D3-83FC9537C180}" type="presParOf" srcId="{5ED1D1FE-45F6-4E55-A63B-0122DF391F1F}" destId="{9F7490E2-C0F9-45E7-BD55-19A320FB6157}" srcOrd="3" destOrd="0" presId="urn:microsoft.com/office/officeart/2005/8/layout/bProcess3"/>
    <dgm:cxn modelId="{5A500DE5-6928-4D3E-8B92-F742793505FE}" type="presParOf" srcId="{9F7490E2-C0F9-45E7-BD55-19A320FB6157}" destId="{9DD1260C-1E6D-40BF-AC8C-0BA79CAC6718}" srcOrd="0" destOrd="0" presId="urn:microsoft.com/office/officeart/2005/8/layout/bProcess3"/>
    <dgm:cxn modelId="{E34E1465-6676-4984-A8FD-6C9EB47F7983}" type="presParOf" srcId="{5ED1D1FE-45F6-4E55-A63B-0122DF391F1F}" destId="{8A71DCBD-4079-47F7-BF9C-EA57D3B31506}" srcOrd="4" destOrd="0" presId="urn:microsoft.com/office/officeart/2005/8/layout/bProcess3"/>
    <dgm:cxn modelId="{3E84D978-FD41-4366-9398-C22398B6DBEC}" type="presParOf" srcId="{5ED1D1FE-45F6-4E55-A63B-0122DF391F1F}" destId="{DACF19C9-F22D-4B45-A762-8AEF89F9B576}" srcOrd="5" destOrd="0" presId="urn:microsoft.com/office/officeart/2005/8/layout/bProcess3"/>
    <dgm:cxn modelId="{245CFE65-E875-48A9-A10D-A4E7A623202C}" type="presParOf" srcId="{DACF19C9-F22D-4B45-A762-8AEF89F9B576}" destId="{811A644B-225E-44CA-9DBC-F4D5341F2947}" srcOrd="0" destOrd="0" presId="urn:microsoft.com/office/officeart/2005/8/layout/bProcess3"/>
    <dgm:cxn modelId="{1246045A-BA94-4B89-97B5-4BB1FE26A93A}" type="presParOf" srcId="{5ED1D1FE-45F6-4E55-A63B-0122DF391F1F}" destId="{65F7587C-C37C-42E9-A722-30D2E8FC5CB3}" srcOrd="6" destOrd="0" presId="urn:microsoft.com/office/officeart/2005/8/layout/bProcess3"/>
    <dgm:cxn modelId="{CD8A815A-BAAC-4CF0-B221-43397DA36E8A}" type="presParOf" srcId="{5ED1D1FE-45F6-4E55-A63B-0122DF391F1F}" destId="{215BE328-130F-4493-BE38-AF65CDCFB059}" srcOrd="7" destOrd="0" presId="urn:microsoft.com/office/officeart/2005/8/layout/bProcess3"/>
    <dgm:cxn modelId="{21543840-1C90-48AE-9816-037D865C13B0}" type="presParOf" srcId="{215BE328-130F-4493-BE38-AF65CDCFB059}" destId="{0675706E-CCA2-4F00-887D-394C94E4D9DF}" srcOrd="0" destOrd="0" presId="urn:microsoft.com/office/officeart/2005/8/layout/bProcess3"/>
    <dgm:cxn modelId="{3466DBD2-BD2B-43F9-AB3E-11B606214243}" type="presParOf" srcId="{5ED1D1FE-45F6-4E55-A63B-0122DF391F1F}" destId="{A9CE0621-AB3A-4459-906E-2375A3FF8F17}" srcOrd="8" destOrd="0" presId="urn:microsoft.com/office/officeart/2005/8/layout/bProcess3"/>
    <dgm:cxn modelId="{6BB87EA0-9FDF-4674-9ECD-AF082F6FCE11}" type="presParOf" srcId="{5ED1D1FE-45F6-4E55-A63B-0122DF391F1F}" destId="{A0574A3C-78E4-4024-A6EB-97E1E41DAD12}" srcOrd="9" destOrd="0" presId="urn:microsoft.com/office/officeart/2005/8/layout/bProcess3"/>
    <dgm:cxn modelId="{F4D12BA1-73DA-42D9-BCCC-3630E3D6C966}" type="presParOf" srcId="{A0574A3C-78E4-4024-A6EB-97E1E41DAD12}" destId="{B9438227-6ABF-4B06-A241-51512881E70E}" srcOrd="0" destOrd="0" presId="urn:microsoft.com/office/officeart/2005/8/layout/bProcess3"/>
    <dgm:cxn modelId="{3F051C3B-0234-46FD-AC4D-4582D16F0F32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4E66755A-226B-47BF-AA60-9624D7610027}" type="presOf" srcId="{32C46224-BF48-4382-9333-E46B19E1BAE1}" destId="{57DF86CA-112D-4A45-9B5C-AEC64A8B4F89}" srcOrd="0" destOrd="0" presId="urn:microsoft.com/office/officeart/2005/8/layout/bProcess3"/>
    <dgm:cxn modelId="{069CA536-E6CD-4CE9-A9E2-B281E63EED91}" type="presOf" srcId="{A9D094D9-8995-49D8-8EB5-756F238FCB30}" destId="{811A644B-225E-44CA-9DBC-F4D5341F2947}" srcOrd="1" destOrd="0" presId="urn:microsoft.com/office/officeart/2005/8/layout/bProcess3"/>
    <dgm:cxn modelId="{6AC62C2E-86B2-4129-83A7-738CADB96002}" type="presOf" srcId="{FB4842B3-F7A9-4128-AA61-2F6D0D9F8C41}" destId="{049CCF2C-66EC-4F34-BD33-24DAE7CA4DC9}" srcOrd="0" destOrd="0" presId="urn:microsoft.com/office/officeart/2005/8/layout/bProcess3"/>
    <dgm:cxn modelId="{D77CA142-F377-494B-A41A-EA155B0BD83C}" type="presOf" srcId="{A96279A8-C282-4A4B-AF68-5C40E9623DE7}" destId="{5ED1D1FE-45F6-4E55-A63B-0122DF391F1F}" srcOrd="0" destOrd="0" presId="urn:microsoft.com/office/officeart/2005/8/layout/bProcess3"/>
    <dgm:cxn modelId="{3F08E087-B78E-4DCD-980E-76E8A153F713}" type="presOf" srcId="{67559861-AF27-4AE0-8A01-4CCD8AE3C3F3}" destId="{8A71DCBD-4079-47F7-BF9C-EA57D3B31506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BF649232-CA8A-469D-AB74-2BF1C1E240CD}" type="presOf" srcId="{7083905F-2C82-4E84-92F9-8FA59A9A5484}" destId="{0675706E-CCA2-4F00-887D-394C94E4D9DF}" srcOrd="1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AA16BBAE-7A91-45DF-9E84-7E20C5A9D5DE}" type="presOf" srcId="{8946EA15-4E5C-42BF-8995-80391BFE0020}" destId="{9DD1260C-1E6D-40BF-AC8C-0BA79CAC6718}" srcOrd="1" destOrd="0" presId="urn:microsoft.com/office/officeart/2005/8/layout/bProcess3"/>
    <dgm:cxn modelId="{336595A7-19DF-44E9-97CC-4A491A4727FC}" type="presOf" srcId="{8A8751C4-7018-4959-B1FC-455FD7C8C504}" destId="{AC513877-2788-444C-961F-73238D175D11}" srcOrd="0" destOrd="0" presId="urn:microsoft.com/office/officeart/2005/8/layout/bProcess3"/>
    <dgm:cxn modelId="{C757C04A-E5CC-4F4B-BB49-C30A3E7F4E8C}" type="presOf" srcId="{11B8C52B-ECB6-4FF5-83DF-3923CDB168CA}" destId="{65F7587C-C37C-42E9-A722-30D2E8FC5CB3}" srcOrd="0" destOrd="0" presId="urn:microsoft.com/office/officeart/2005/8/layout/bProcess3"/>
    <dgm:cxn modelId="{29075F5B-CA54-4C9D-8510-E0EA1F4E523E}" type="presOf" srcId="{D9579395-7D3F-49B8-83C5-BD89C6BD5A44}" destId="{5818562D-6970-43BD-B4DE-59D8A661347C}" srcOrd="0" destOrd="0" presId="urn:microsoft.com/office/officeart/2005/8/layout/bProcess3"/>
    <dgm:cxn modelId="{1A400D3C-4767-42A5-AA87-0B15C612E644}" type="presOf" srcId="{8946EA15-4E5C-42BF-8995-80391BFE0020}" destId="{9F7490E2-C0F9-45E7-BD55-19A320FB6157}" srcOrd="0" destOrd="0" presId="urn:microsoft.com/office/officeart/2005/8/layout/bProcess3"/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8A4D8D5D-1C9A-4BBA-AC30-4CD037E406ED}" type="presOf" srcId="{92889787-B7C2-4B84-8067-AB2E6E046CD4}" destId="{A0574A3C-78E4-4024-A6EB-97E1E41DAD12}" srcOrd="0" destOrd="0" presId="urn:microsoft.com/office/officeart/2005/8/layout/bProcess3"/>
    <dgm:cxn modelId="{FB73B7D7-675C-4EB5-9CEB-C503D13B05DD}" type="presOf" srcId="{7083905F-2C82-4E84-92F9-8FA59A9A5484}" destId="{215BE328-130F-4493-BE38-AF65CDCFB059}" srcOrd="0" destOrd="0" presId="urn:microsoft.com/office/officeart/2005/8/layout/bProcess3"/>
    <dgm:cxn modelId="{EAF26C46-5101-4AE4-B3D5-72ECAE996DE2}" type="presOf" srcId="{92889787-B7C2-4B84-8067-AB2E6E046CD4}" destId="{B9438227-6ABF-4B06-A241-51512881E70E}" srcOrd="1" destOrd="0" presId="urn:microsoft.com/office/officeart/2005/8/layout/bProcess3"/>
    <dgm:cxn modelId="{241F80B5-920B-44C0-9203-4CD5BEA7A122}" type="presOf" srcId="{FB4842B3-F7A9-4128-AA61-2F6D0D9F8C41}" destId="{D1EF3E9C-6876-4C88-8D98-B11CD8209110}" srcOrd="1" destOrd="0" presId="urn:microsoft.com/office/officeart/2005/8/layout/bProcess3"/>
    <dgm:cxn modelId="{D05270FE-A588-4DA9-8D57-83EDB27A5E27}" type="presOf" srcId="{049B2C70-B08E-4141-AAC8-475B41CA1387}" destId="{A9CE0621-AB3A-4459-906E-2375A3FF8F17}" srcOrd="0" destOrd="0" presId="urn:microsoft.com/office/officeart/2005/8/layout/bProcess3"/>
    <dgm:cxn modelId="{1E7C5031-1E10-4D32-A6EB-EE9A2A74D13A}" type="presOf" srcId="{A9D094D9-8995-49D8-8EB5-756F238FCB30}" destId="{DACF19C9-F22D-4B45-A762-8AEF89F9B576}" srcOrd="0" destOrd="0" presId="urn:microsoft.com/office/officeart/2005/8/layout/bProcess3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B8BE1585-5AEE-4C02-BA41-6A8C1370695B}" type="presParOf" srcId="{5ED1D1FE-45F6-4E55-A63B-0122DF391F1F}" destId="{5818562D-6970-43BD-B4DE-59D8A661347C}" srcOrd="0" destOrd="0" presId="urn:microsoft.com/office/officeart/2005/8/layout/bProcess3"/>
    <dgm:cxn modelId="{51D0E680-15AC-4761-8482-DF9550D50FF5}" type="presParOf" srcId="{5ED1D1FE-45F6-4E55-A63B-0122DF391F1F}" destId="{049CCF2C-66EC-4F34-BD33-24DAE7CA4DC9}" srcOrd="1" destOrd="0" presId="urn:microsoft.com/office/officeart/2005/8/layout/bProcess3"/>
    <dgm:cxn modelId="{79E10F21-7354-4D91-857B-6549E1B47A3A}" type="presParOf" srcId="{049CCF2C-66EC-4F34-BD33-24DAE7CA4DC9}" destId="{D1EF3E9C-6876-4C88-8D98-B11CD8209110}" srcOrd="0" destOrd="0" presId="urn:microsoft.com/office/officeart/2005/8/layout/bProcess3"/>
    <dgm:cxn modelId="{ED42D43B-8CC9-4974-9333-C0EA49E8B1B9}" type="presParOf" srcId="{5ED1D1FE-45F6-4E55-A63B-0122DF391F1F}" destId="{57DF86CA-112D-4A45-9B5C-AEC64A8B4F89}" srcOrd="2" destOrd="0" presId="urn:microsoft.com/office/officeart/2005/8/layout/bProcess3"/>
    <dgm:cxn modelId="{C711016B-602B-423F-87C4-614F2BB4B1F5}" type="presParOf" srcId="{5ED1D1FE-45F6-4E55-A63B-0122DF391F1F}" destId="{9F7490E2-C0F9-45E7-BD55-19A320FB6157}" srcOrd="3" destOrd="0" presId="urn:microsoft.com/office/officeart/2005/8/layout/bProcess3"/>
    <dgm:cxn modelId="{F84CD45C-D3AC-40C6-B0EB-7F774F4B5C8E}" type="presParOf" srcId="{9F7490E2-C0F9-45E7-BD55-19A320FB6157}" destId="{9DD1260C-1E6D-40BF-AC8C-0BA79CAC6718}" srcOrd="0" destOrd="0" presId="urn:microsoft.com/office/officeart/2005/8/layout/bProcess3"/>
    <dgm:cxn modelId="{407674E0-4CA5-4B46-A2B4-E6373D54CB03}" type="presParOf" srcId="{5ED1D1FE-45F6-4E55-A63B-0122DF391F1F}" destId="{8A71DCBD-4079-47F7-BF9C-EA57D3B31506}" srcOrd="4" destOrd="0" presId="urn:microsoft.com/office/officeart/2005/8/layout/bProcess3"/>
    <dgm:cxn modelId="{5023253E-4B45-4D91-B7CA-F8627D12131C}" type="presParOf" srcId="{5ED1D1FE-45F6-4E55-A63B-0122DF391F1F}" destId="{DACF19C9-F22D-4B45-A762-8AEF89F9B576}" srcOrd="5" destOrd="0" presId="urn:microsoft.com/office/officeart/2005/8/layout/bProcess3"/>
    <dgm:cxn modelId="{063856DD-016D-4F95-A988-A9F525B9CCF1}" type="presParOf" srcId="{DACF19C9-F22D-4B45-A762-8AEF89F9B576}" destId="{811A644B-225E-44CA-9DBC-F4D5341F2947}" srcOrd="0" destOrd="0" presId="urn:microsoft.com/office/officeart/2005/8/layout/bProcess3"/>
    <dgm:cxn modelId="{3A0B78C1-9B0B-4CDA-952E-35CE036F485A}" type="presParOf" srcId="{5ED1D1FE-45F6-4E55-A63B-0122DF391F1F}" destId="{65F7587C-C37C-42E9-A722-30D2E8FC5CB3}" srcOrd="6" destOrd="0" presId="urn:microsoft.com/office/officeart/2005/8/layout/bProcess3"/>
    <dgm:cxn modelId="{8402602D-09E9-4DFA-90AC-5F35739D0316}" type="presParOf" srcId="{5ED1D1FE-45F6-4E55-A63B-0122DF391F1F}" destId="{215BE328-130F-4493-BE38-AF65CDCFB059}" srcOrd="7" destOrd="0" presId="urn:microsoft.com/office/officeart/2005/8/layout/bProcess3"/>
    <dgm:cxn modelId="{AA28667B-E493-4533-BF24-60A678185C58}" type="presParOf" srcId="{215BE328-130F-4493-BE38-AF65CDCFB059}" destId="{0675706E-CCA2-4F00-887D-394C94E4D9DF}" srcOrd="0" destOrd="0" presId="urn:microsoft.com/office/officeart/2005/8/layout/bProcess3"/>
    <dgm:cxn modelId="{A4D13344-67B4-490E-9B38-220BEAF42FB3}" type="presParOf" srcId="{5ED1D1FE-45F6-4E55-A63B-0122DF391F1F}" destId="{A9CE0621-AB3A-4459-906E-2375A3FF8F17}" srcOrd="8" destOrd="0" presId="urn:microsoft.com/office/officeart/2005/8/layout/bProcess3"/>
    <dgm:cxn modelId="{B5BC4C6F-5592-4BD1-B234-0005D6CE9781}" type="presParOf" srcId="{5ED1D1FE-45F6-4E55-A63B-0122DF391F1F}" destId="{A0574A3C-78E4-4024-A6EB-97E1E41DAD12}" srcOrd="9" destOrd="0" presId="urn:microsoft.com/office/officeart/2005/8/layout/bProcess3"/>
    <dgm:cxn modelId="{8C0F3935-FD4E-4F7A-9FCD-2584A9DC7E50}" type="presParOf" srcId="{A0574A3C-78E4-4024-A6EB-97E1E41DAD12}" destId="{B9438227-6ABF-4B06-A241-51512881E70E}" srcOrd="0" destOrd="0" presId="urn:microsoft.com/office/officeart/2005/8/layout/bProcess3"/>
    <dgm:cxn modelId="{B1371FE1-A96C-4988-8944-8E566F0A4B47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8BA00C75-6FF3-449E-838B-FE4ACC9CD431}" type="presOf" srcId="{D9579395-7D3F-49B8-83C5-BD89C6BD5A44}" destId="{5818562D-6970-43BD-B4DE-59D8A661347C}" srcOrd="0" destOrd="0" presId="urn:microsoft.com/office/officeart/2005/8/layout/bProcess3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9CD93B4F-C7C2-4402-8018-B93CAE28737C}" type="presOf" srcId="{92889787-B7C2-4B84-8067-AB2E6E046CD4}" destId="{A0574A3C-78E4-4024-A6EB-97E1E41DAD12}" srcOrd="0" destOrd="0" presId="urn:microsoft.com/office/officeart/2005/8/layout/bProcess3"/>
    <dgm:cxn modelId="{8CD69998-9865-4619-BED3-469C4C4D0446}" type="presOf" srcId="{A96279A8-C282-4A4B-AF68-5C40E9623DE7}" destId="{5ED1D1FE-45F6-4E55-A63B-0122DF391F1F}" srcOrd="0" destOrd="0" presId="urn:microsoft.com/office/officeart/2005/8/layout/bProcess3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8809872E-1449-4E5D-9F63-E760B9A07970}" type="presOf" srcId="{92889787-B7C2-4B84-8067-AB2E6E046CD4}" destId="{B9438227-6ABF-4B06-A241-51512881E70E}" srcOrd="1" destOrd="0" presId="urn:microsoft.com/office/officeart/2005/8/layout/bProcess3"/>
    <dgm:cxn modelId="{E683E84D-6AC4-4F4A-BE9C-7DC1F9BA122E}" type="presOf" srcId="{FB4842B3-F7A9-4128-AA61-2F6D0D9F8C41}" destId="{D1EF3E9C-6876-4C88-8D98-B11CD8209110}" srcOrd="1" destOrd="0" presId="urn:microsoft.com/office/officeart/2005/8/layout/bProcess3"/>
    <dgm:cxn modelId="{BE9A622B-DEAF-407B-8188-5D2C69B4CF42}" type="presOf" srcId="{8946EA15-4E5C-42BF-8995-80391BFE0020}" destId="{9DD1260C-1E6D-40BF-AC8C-0BA79CAC6718}" srcOrd="1" destOrd="0" presId="urn:microsoft.com/office/officeart/2005/8/layout/bProcess3"/>
    <dgm:cxn modelId="{12ACE089-5FD4-4913-8EC2-34D300FDCEA1}" type="presOf" srcId="{32C46224-BF48-4382-9333-E46B19E1BAE1}" destId="{57DF86CA-112D-4A45-9B5C-AEC64A8B4F89}" srcOrd="0" destOrd="0" presId="urn:microsoft.com/office/officeart/2005/8/layout/bProcess3"/>
    <dgm:cxn modelId="{A79034F6-3DF8-4D7C-8E01-A38D6DDEC556}" type="presOf" srcId="{8946EA15-4E5C-42BF-8995-80391BFE0020}" destId="{9F7490E2-C0F9-45E7-BD55-19A320FB6157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31C2B90E-1801-4554-A53F-638C00D25A33}" type="presOf" srcId="{11B8C52B-ECB6-4FF5-83DF-3923CDB168CA}" destId="{65F7587C-C37C-42E9-A722-30D2E8FC5CB3}" srcOrd="0" destOrd="0" presId="urn:microsoft.com/office/officeart/2005/8/layout/bProcess3"/>
    <dgm:cxn modelId="{C2849F51-76EC-463C-B6F6-B5CD3E467131}" type="presOf" srcId="{8A8751C4-7018-4959-B1FC-455FD7C8C504}" destId="{AC513877-2788-444C-961F-73238D175D11}" srcOrd="0" destOrd="0" presId="urn:microsoft.com/office/officeart/2005/8/layout/bProcess3"/>
    <dgm:cxn modelId="{588DB943-0F6A-473E-A3A4-92E532FDC501}" type="presOf" srcId="{7083905F-2C82-4E84-92F9-8FA59A9A5484}" destId="{215BE328-130F-4493-BE38-AF65CDCFB059}" srcOrd="0" destOrd="0" presId="urn:microsoft.com/office/officeart/2005/8/layout/bProcess3"/>
    <dgm:cxn modelId="{41CC9374-33F5-4EB0-867A-4B2BA0453AA3}" type="presOf" srcId="{67559861-AF27-4AE0-8A01-4CCD8AE3C3F3}" destId="{8A71DCBD-4079-47F7-BF9C-EA57D3B31506}" srcOrd="0" destOrd="0" presId="urn:microsoft.com/office/officeart/2005/8/layout/bProcess3"/>
    <dgm:cxn modelId="{87ECA8CC-1D32-4DB1-BC7F-D80951D390C7}" type="presOf" srcId="{7083905F-2C82-4E84-92F9-8FA59A9A5484}" destId="{0675706E-CCA2-4F00-887D-394C94E4D9DF}" srcOrd="1" destOrd="0" presId="urn:microsoft.com/office/officeart/2005/8/layout/bProcess3"/>
    <dgm:cxn modelId="{858F3095-5554-41E2-8B83-227153A8EFA2}" type="presOf" srcId="{FB4842B3-F7A9-4128-AA61-2F6D0D9F8C41}" destId="{049CCF2C-66EC-4F34-BD33-24DAE7CA4DC9}" srcOrd="0" destOrd="0" presId="urn:microsoft.com/office/officeart/2005/8/layout/bProcess3"/>
    <dgm:cxn modelId="{F8CDA7F2-775A-4B94-867A-F0F414367768}" type="presOf" srcId="{A9D094D9-8995-49D8-8EB5-756F238FCB30}" destId="{811A644B-225E-44CA-9DBC-F4D5341F2947}" srcOrd="1" destOrd="0" presId="urn:microsoft.com/office/officeart/2005/8/layout/bProcess3"/>
    <dgm:cxn modelId="{AFB7130A-3F45-418C-B7CC-2096128C7DE4}" type="presOf" srcId="{A9D094D9-8995-49D8-8EB5-756F238FCB30}" destId="{DACF19C9-F22D-4B45-A762-8AEF89F9B576}" srcOrd="0" destOrd="0" presId="urn:microsoft.com/office/officeart/2005/8/layout/bProcess3"/>
    <dgm:cxn modelId="{54291C29-31DC-4A12-BAC1-B5B144907A9C}" type="presOf" srcId="{049B2C70-B08E-4141-AAC8-475B41CA1387}" destId="{A9CE0621-AB3A-4459-906E-2375A3FF8F17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BF0762C0-39AC-44B2-A260-2F1D23F30AB2}" type="presParOf" srcId="{5ED1D1FE-45F6-4E55-A63B-0122DF391F1F}" destId="{5818562D-6970-43BD-B4DE-59D8A661347C}" srcOrd="0" destOrd="0" presId="urn:microsoft.com/office/officeart/2005/8/layout/bProcess3"/>
    <dgm:cxn modelId="{47FD62F2-F3FA-44B3-906E-15EF26EDAA89}" type="presParOf" srcId="{5ED1D1FE-45F6-4E55-A63B-0122DF391F1F}" destId="{049CCF2C-66EC-4F34-BD33-24DAE7CA4DC9}" srcOrd="1" destOrd="0" presId="urn:microsoft.com/office/officeart/2005/8/layout/bProcess3"/>
    <dgm:cxn modelId="{B7CF63F7-CDCB-4995-91ED-D898FCE82959}" type="presParOf" srcId="{049CCF2C-66EC-4F34-BD33-24DAE7CA4DC9}" destId="{D1EF3E9C-6876-4C88-8D98-B11CD8209110}" srcOrd="0" destOrd="0" presId="urn:microsoft.com/office/officeart/2005/8/layout/bProcess3"/>
    <dgm:cxn modelId="{7E79978B-0E5F-47D0-8E1A-7604D421D11D}" type="presParOf" srcId="{5ED1D1FE-45F6-4E55-A63B-0122DF391F1F}" destId="{57DF86CA-112D-4A45-9B5C-AEC64A8B4F89}" srcOrd="2" destOrd="0" presId="urn:microsoft.com/office/officeart/2005/8/layout/bProcess3"/>
    <dgm:cxn modelId="{936E2F9C-0A2F-4A90-AAD1-E8694CEDDC57}" type="presParOf" srcId="{5ED1D1FE-45F6-4E55-A63B-0122DF391F1F}" destId="{9F7490E2-C0F9-45E7-BD55-19A320FB6157}" srcOrd="3" destOrd="0" presId="urn:microsoft.com/office/officeart/2005/8/layout/bProcess3"/>
    <dgm:cxn modelId="{A8D89452-00A8-4BC1-B91A-AF31F1671F30}" type="presParOf" srcId="{9F7490E2-C0F9-45E7-BD55-19A320FB6157}" destId="{9DD1260C-1E6D-40BF-AC8C-0BA79CAC6718}" srcOrd="0" destOrd="0" presId="urn:microsoft.com/office/officeart/2005/8/layout/bProcess3"/>
    <dgm:cxn modelId="{73FC4653-9A67-4108-9D85-2B1B938EE326}" type="presParOf" srcId="{5ED1D1FE-45F6-4E55-A63B-0122DF391F1F}" destId="{8A71DCBD-4079-47F7-BF9C-EA57D3B31506}" srcOrd="4" destOrd="0" presId="urn:microsoft.com/office/officeart/2005/8/layout/bProcess3"/>
    <dgm:cxn modelId="{F1B22EE6-B17B-43FF-AC1F-7CB825837B31}" type="presParOf" srcId="{5ED1D1FE-45F6-4E55-A63B-0122DF391F1F}" destId="{DACF19C9-F22D-4B45-A762-8AEF89F9B576}" srcOrd="5" destOrd="0" presId="urn:microsoft.com/office/officeart/2005/8/layout/bProcess3"/>
    <dgm:cxn modelId="{7175F5AD-5414-467F-A899-3CFAB57AFB89}" type="presParOf" srcId="{DACF19C9-F22D-4B45-A762-8AEF89F9B576}" destId="{811A644B-225E-44CA-9DBC-F4D5341F2947}" srcOrd="0" destOrd="0" presId="urn:microsoft.com/office/officeart/2005/8/layout/bProcess3"/>
    <dgm:cxn modelId="{67585464-8150-40AC-A2AE-2296C3D4F6B4}" type="presParOf" srcId="{5ED1D1FE-45F6-4E55-A63B-0122DF391F1F}" destId="{65F7587C-C37C-42E9-A722-30D2E8FC5CB3}" srcOrd="6" destOrd="0" presId="urn:microsoft.com/office/officeart/2005/8/layout/bProcess3"/>
    <dgm:cxn modelId="{0B7A799E-2551-4F4F-910E-93C1B9E0C402}" type="presParOf" srcId="{5ED1D1FE-45F6-4E55-A63B-0122DF391F1F}" destId="{215BE328-130F-4493-BE38-AF65CDCFB059}" srcOrd="7" destOrd="0" presId="urn:microsoft.com/office/officeart/2005/8/layout/bProcess3"/>
    <dgm:cxn modelId="{81C1EDD9-6D6C-4B3E-81F5-E11656732CAB}" type="presParOf" srcId="{215BE328-130F-4493-BE38-AF65CDCFB059}" destId="{0675706E-CCA2-4F00-887D-394C94E4D9DF}" srcOrd="0" destOrd="0" presId="urn:microsoft.com/office/officeart/2005/8/layout/bProcess3"/>
    <dgm:cxn modelId="{801EF8F8-A599-4402-AB7C-9D4B35FD2841}" type="presParOf" srcId="{5ED1D1FE-45F6-4E55-A63B-0122DF391F1F}" destId="{A9CE0621-AB3A-4459-906E-2375A3FF8F17}" srcOrd="8" destOrd="0" presId="urn:microsoft.com/office/officeart/2005/8/layout/bProcess3"/>
    <dgm:cxn modelId="{B3D8C638-C6A3-4B6B-A9E8-2AC92E988046}" type="presParOf" srcId="{5ED1D1FE-45F6-4E55-A63B-0122DF391F1F}" destId="{A0574A3C-78E4-4024-A6EB-97E1E41DAD12}" srcOrd="9" destOrd="0" presId="urn:microsoft.com/office/officeart/2005/8/layout/bProcess3"/>
    <dgm:cxn modelId="{0AB1EA2B-B45F-4BC9-B2DC-249944EC6450}" type="presParOf" srcId="{A0574A3C-78E4-4024-A6EB-97E1E41DAD12}" destId="{B9438227-6ABF-4B06-A241-51512881E70E}" srcOrd="0" destOrd="0" presId="urn:microsoft.com/office/officeart/2005/8/layout/bProcess3"/>
    <dgm:cxn modelId="{17C23774-1B25-45F9-A14E-4BA5677904CD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6279A8-C282-4A4B-AF68-5C40E9623DE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79395-7D3F-49B8-83C5-BD89C6BD5A4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Classify </a:t>
          </a:r>
          <a:r>
            <a:rPr lang="en-US" dirty="0" smtClean="0">
              <a:latin typeface="Cambria" panose="02040503050406030204" pitchFamily="18" charset="0"/>
            </a:rPr>
            <a:t>each orbit </a:t>
          </a:r>
          <a:r>
            <a:rPr lang="en-US" dirty="0">
              <a:latin typeface="Cambria" panose="02040503050406030204" pitchFamily="18" charset="0"/>
            </a:rPr>
            <a:t>by ascending node</a:t>
          </a:r>
        </a:p>
      </dgm:t>
    </dgm:pt>
    <dgm:pt modelId="{06939127-25C2-4ACA-BDC5-B82C635BF046}" type="parTrans" cxnId="{4FC4F27E-1BFC-4767-91CB-58B1C190B505}">
      <dgm:prSet/>
      <dgm:spPr/>
      <dgm:t>
        <a:bodyPr/>
        <a:lstStyle/>
        <a:p>
          <a:endParaRPr lang="en-US"/>
        </a:p>
      </dgm:t>
    </dgm:pt>
    <dgm:pt modelId="{FB4842B3-F7A9-4128-AA61-2F6D0D9F8C41}" type="sibTrans" cxnId="{4FC4F27E-1BFC-4767-91CB-58B1C190B505}">
      <dgm:prSet/>
      <dgm:spPr/>
      <dgm:t>
        <a:bodyPr/>
        <a:lstStyle/>
        <a:p>
          <a:endParaRPr lang="en-US"/>
        </a:p>
      </dgm:t>
    </dgm:pt>
    <dgm:pt modelId="{32C46224-BF48-4382-9333-E46B19E1BAE1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Aggregate orbits into matrices</a:t>
          </a:r>
        </a:p>
      </dgm:t>
    </dgm:pt>
    <dgm:pt modelId="{4E40B0AA-5058-4282-9993-50C58BD49B02}" type="parTrans" cxnId="{23E742D8-102D-4A33-A85F-564AED686D76}">
      <dgm:prSet/>
      <dgm:spPr/>
      <dgm:t>
        <a:bodyPr/>
        <a:lstStyle/>
        <a:p>
          <a:endParaRPr lang="en-US"/>
        </a:p>
      </dgm:t>
    </dgm:pt>
    <dgm:pt modelId="{8946EA15-4E5C-42BF-8995-80391BFE0020}" type="sibTrans" cxnId="{23E742D8-102D-4A33-A85F-564AED686D76}">
      <dgm:prSet/>
      <dgm:spPr/>
      <dgm:t>
        <a:bodyPr/>
        <a:lstStyle/>
        <a:p>
          <a:endParaRPr lang="en-US"/>
        </a:p>
      </dgm:t>
    </dgm:pt>
    <dgm:pt modelId="{11B8C52B-ECB6-4FF5-83DF-3923CDB168CA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Take column-wise mean of each matrix</a:t>
          </a:r>
        </a:p>
      </dgm:t>
    </dgm:pt>
    <dgm:pt modelId="{D5838A01-B47A-4CFF-A2C8-28456C925F54}" type="parTrans" cxnId="{183DA750-608E-4127-82A3-A2D791421EA7}">
      <dgm:prSet/>
      <dgm:spPr/>
      <dgm:t>
        <a:bodyPr/>
        <a:lstStyle/>
        <a:p>
          <a:endParaRPr lang="en-US"/>
        </a:p>
      </dgm:t>
    </dgm:pt>
    <dgm:pt modelId="{7083905F-2C82-4E84-92F9-8FA59A9A5484}" type="sibTrans" cxnId="{183DA750-608E-4127-82A3-A2D791421EA7}">
      <dgm:prSet/>
      <dgm:spPr/>
      <dgm:t>
        <a:bodyPr/>
        <a:lstStyle/>
        <a:p>
          <a:endParaRPr lang="en-US"/>
        </a:p>
      </dgm:t>
    </dgm:pt>
    <dgm:pt modelId="{049B2C70-B08E-4141-AAC8-475B41CA1387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Difference each of 103 time series to find slope</a:t>
          </a:r>
        </a:p>
      </dgm:t>
    </dgm:pt>
    <dgm:pt modelId="{34DF852A-B6FC-4AB4-A220-464AD2ED3F57}" type="parTrans" cxnId="{583389F3-2406-4989-B039-772F52F3C7CF}">
      <dgm:prSet/>
      <dgm:spPr/>
      <dgm:t>
        <a:bodyPr/>
        <a:lstStyle/>
        <a:p>
          <a:endParaRPr lang="en-US"/>
        </a:p>
      </dgm:t>
    </dgm:pt>
    <dgm:pt modelId="{92889787-B7C2-4B84-8067-AB2E6E046CD4}" type="sibTrans" cxnId="{583389F3-2406-4989-B039-772F52F3C7CF}">
      <dgm:prSet/>
      <dgm:spPr/>
      <dgm:t>
        <a:bodyPr/>
        <a:lstStyle/>
        <a:p>
          <a:endParaRPr lang="en-US"/>
        </a:p>
      </dgm:t>
    </dgm:pt>
    <dgm:pt modelId="{8A8751C4-7018-4959-B1FC-455FD7C8C504}">
      <dgm:prSet phldrT="[Text]"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Evaluate sites above desired threshold heuristically</a:t>
          </a:r>
        </a:p>
      </dgm:t>
    </dgm:pt>
    <dgm:pt modelId="{54F9B9C0-E586-4A7C-8448-9351BCB4E8A9}" type="parTrans" cxnId="{83FD8911-8AD9-4E60-AB76-20A4194BECF5}">
      <dgm:prSet/>
      <dgm:spPr/>
      <dgm:t>
        <a:bodyPr/>
        <a:lstStyle/>
        <a:p>
          <a:endParaRPr lang="en-US"/>
        </a:p>
      </dgm:t>
    </dgm:pt>
    <dgm:pt modelId="{C2BE0B18-E62A-4BC1-AA51-257B3DABFB55}" type="sibTrans" cxnId="{83FD8911-8AD9-4E60-AB76-20A4194BECF5}">
      <dgm:prSet/>
      <dgm:spPr/>
      <dgm:t>
        <a:bodyPr/>
        <a:lstStyle/>
        <a:p>
          <a:endParaRPr lang="en-US"/>
        </a:p>
      </dgm:t>
    </dgm:pt>
    <dgm:pt modelId="{67559861-AF27-4AE0-8A01-4CCD8AE3C3F3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Align matrices by ascending node</a:t>
          </a:r>
          <a:endParaRPr lang="en-US" dirty="0">
            <a:latin typeface="Cambria" panose="02040503050406030204" pitchFamily="18" charset="0"/>
          </a:endParaRPr>
        </a:p>
      </dgm:t>
    </dgm:pt>
    <dgm:pt modelId="{C3AF1605-167F-417F-B64D-4907440D5CB9}" type="parTrans" cxnId="{34916425-5C98-43DB-AEA3-6B38B8B4FC0B}">
      <dgm:prSet/>
      <dgm:spPr/>
      <dgm:t>
        <a:bodyPr/>
        <a:lstStyle/>
        <a:p>
          <a:endParaRPr lang="en-US"/>
        </a:p>
      </dgm:t>
    </dgm:pt>
    <dgm:pt modelId="{A9D094D9-8995-49D8-8EB5-756F238FCB30}" type="sibTrans" cxnId="{34916425-5C98-43DB-AEA3-6B38B8B4FC0B}">
      <dgm:prSet/>
      <dgm:spPr/>
      <dgm:t>
        <a:bodyPr/>
        <a:lstStyle/>
        <a:p>
          <a:endParaRPr lang="en-US"/>
        </a:p>
      </dgm:t>
    </dgm:pt>
    <dgm:pt modelId="{5ED1D1FE-45F6-4E55-A63B-0122DF391F1F}" type="pres">
      <dgm:prSet presAssocID="{A96279A8-C282-4A4B-AF68-5C40E9623D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8562D-6970-43BD-B4DE-59D8A661347C}" type="pres">
      <dgm:prSet presAssocID="{D9579395-7D3F-49B8-83C5-BD89C6BD5A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CF2C-66EC-4F34-BD33-24DAE7CA4DC9}" type="pres">
      <dgm:prSet presAssocID="{FB4842B3-F7A9-4128-AA61-2F6D0D9F8C4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1EF3E9C-6876-4C88-8D98-B11CD8209110}" type="pres">
      <dgm:prSet presAssocID="{FB4842B3-F7A9-4128-AA61-2F6D0D9F8C4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7DF86CA-112D-4A45-9B5C-AEC64A8B4F89}" type="pres">
      <dgm:prSet presAssocID="{32C46224-BF48-4382-9333-E46B19E1B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490E2-C0F9-45E7-BD55-19A320FB6157}" type="pres">
      <dgm:prSet presAssocID="{8946EA15-4E5C-42BF-8995-80391BFE002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D1260C-1E6D-40BF-AC8C-0BA79CAC6718}" type="pres">
      <dgm:prSet presAssocID="{8946EA15-4E5C-42BF-8995-80391BFE0020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A71DCBD-4079-47F7-BF9C-EA57D3B31506}" type="pres">
      <dgm:prSet presAssocID="{67559861-AF27-4AE0-8A01-4CCD8AE3C3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19C9-F22D-4B45-A762-8AEF89F9B576}" type="pres">
      <dgm:prSet presAssocID="{A9D094D9-8995-49D8-8EB5-756F238FCB3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11A644B-225E-44CA-9DBC-F4D5341F2947}" type="pres">
      <dgm:prSet presAssocID="{A9D094D9-8995-49D8-8EB5-756F238FCB3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5F7587C-C37C-42E9-A722-30D2E8FC5CB3}" type="pres">
      <dgm:prSet presAssocID="{11B8C52B-ECB6-4FF5-83DF-3923CDB168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E328-130F-4493-BE38-AF65CDCFB059}" type="pres">
      <dgm:prSet presAssocID="{7083905F-2C82-4E84-92F9-8FA59A9A54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675706E-CCA2-4F00-887D-394C94E4D9DF}" type="pres">
      <dgm:prSet presAssocID="{7083905F-2C82-4E84-92F9-8FA59A9A54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9CE0621-AB3A-4459-906E-2375A3FF8F17}" type="pres">
      <dgm:prSet presAssocID="{049B2C70-B08E-4141-AAC8-475B41CA13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4A3C-78E4-4024-A6EB-97E1E41DAD12}" type="pres">
      <dgm:prSet presAssocID="{92889787-B7C2-4B84-8067-AB2E6E046CD4}" presName="sibTrans" presStyleLbl="sibTrans1D1" presStyleIdx="4" presStyleCnt="5"/>
      <dgm:spPr/>
      <dgm:t>
        <a:bodyPr/>
        <a:lstStyle/>
        <a:p>
          <a:endParaRPr lang="en-US"/>
        </a:p>
      </dgm:t>
    </dgm:pt>
    <dgm:pt modelId="{B9438227-6ABF-4B06-A241-51512881E70E}" type="pres">
      <dgm:prSet presAssocID="{92889787-B7C2-4B84-8067-AB2E6E046CD4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AC513877-2788-444C-961F-73238D175D11}" type="pres">
      <dgm:prSet presAssocID="{8A8751C4-7018-4959-B1FC-455FD7C8C5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37D80-6E51-43B8-AF5B-36B5E500693B}" type="presOf" srcId="{7083905F-2C82-4E84-92F9-8FA59A9A5484}" destId="{0675706E-CCA2-4F00-887D-394C94E4D9DF}" srcOrd="1" destOrd="0" presId="urn:microsoft.com/office/officeart/2005/8/layout/bProcess3"/>
    <dgm:cxn modelId="{34916425-5C98-43DB-AEA3-6B38B8B4FC0B}" srcId="{A96279A8-C282-4A4B-AF68-5C40E9623DE7}" destId="{67559861-AF27-4AE0-8A01-4CCD8AE3C3F3}" srcOrd="2" destOrd="0" parTransId="{C3AF1605-167F-417F-B64D-4907440D5CB9}" sibTransId="{A9D094D9-8995-49D8-8EB5-756F238FCB30}"/>
    <dgm:cxn modelId="{00851195-2B75-4832-B7BB-95F1F2120F27}" type="presOf" srcId="{92889787-B7C2-4B84-8067-AB2E6E046CD4}" destId="{B9438227-6ABF-4B06-A241-51512881E70E}" srcOrd="1" destOrd="0" presId="urn:microsoft.com/office/officeart/2005/8/layout/bProcess3"/>
    <dgm:cxn modelId="{286644E3-C49E-4C88-BBA0-871BFCAE2E70}" type="presOf" srcId="{049B2C70-B08E-4141-AAC8-475B41CA1387}" destId="{A9CE0621-AB3A-4459-906E-2375A3FF8F17}" srcOrd="0" destOrd="0" presId="urn:microsoft.com/office/officeart/2005/8/layout/bProcess3"/>
    <dgm:cxn modelId="{83FD8911-8AD9-4E60-AB76-20A4194BECF5}" srcId="{A96279A8-C282-4A4B-AF68-5C40E9623DE7}" destId="{8A8751C4-7018-4959-B1FC-455FD7C8C504}" srcOrd="5" destOrd="0" parTransId="{54F9B9C0-E586-4A7C-8448-9351BCB4E8A9}" sibTransId="{C2BE0B18-E62A-4BC1-AA51-257B3DABFB55}"/>
    <dgm:cxn modelId="{4FC4F27E-1BFC-4767-91CB-58B1C190B505}" srcId="{A96279A8-C282-4A4B-AF68-5C40E9623DE7}" destId="{D9579395-7D3F-49B8-83C5-BD89C6BD5A44}" srcOrd="0" destOrd="0" parTransId="{06939127-25C2-4ACA-BDC5-B82C635BF046}" sibTransId="{FB4842B3-F7A9-4128-AA61-2F6D0D9F8C41}"/>
    <dgm:cxn modelId="{183DA750-608E-4127-82A3-A2D791421EA7}" srcId="{A96279A8-C282-4A4B-AF68-5C40E9623DE7}" destId="{11B8C52B-ECB6-4FF5-83DF-3923CDB168CA}" srcOrd="3" destOrd="0" parTransId="{D5838A01-B47A-4CFF-A2C8-28456C925F54}" sibTransId="{7083905F-2C82-4E84-92F9-8FA59A9A5484}"/>
    <dgm:cxn modelId="{61236CB3-E2B9-436E-8BFA-481221ACF4E4}" type="presOf" srcId="{A96279A8-C282-4A4B-AF68-5C40E9623DE7}" destId="{5ED1D1FE-45F6-4E55-A63B-0122DF391F1F}" srcOrd="0" destOrd="0" presId="urn:microsoft.com/office/officeart/2005/8/layout/bProcess3"/>
    <dgm:cxn modelId="{DCEA1D7B-722B-4049-8964-BCB50DAD6F75}" type="presOf" srcId="{FB4842B3-F7A9-4128-AA61-2F6D0D9F8C41}" destId="{049CCF2C-66EC-4F34-BD33-24DAE7CA4DC9}" srcOrd="0" destOrd="0" presId="urn:microsoft.com/office/officeart/2005/8/layout/bProcess3"/>
    <dgm:cxn modelId="{BFF2BE8B-A2AF-42B0-B0FD-0B82E0A570A1}" type="presOf" srcId="{92889787-B7C2-4B84-8067-AB2E6E046CD4}" destId="{A0574A3C-78E4-4024-A6EB-97E1E41DAD12}" srcOrd="0" destOrd="0" presId="urn:microsoft.com/office/officeart/2005/8/layout/bProcess3"/>
    <dgm:cxn modelId="{27C6B674-FA15-4086-9981-C05A74B06FEF}" type="presOf" srcId="{A9D094D9-8995-49D8-8EB5-756F238FCB30}" destId="{811A644B-225E-44CA-9DBC-F4D5341F2947}" srcOrd="1" destOrd="0" presId="urn:microsoft.com/office/officeart/2005/8/layout/bProcess3"/>
    <dgm:cxn modelId="{4FB3A357-EEC1-4928-A547-A047E7AA7151}" type="presOf" srcId="{7083905F-2C82-4E84-92F9-8FA59A9A5484}" destId="{215BE328-130F-4493-BE38-AF65CDCFB059}" srcOrd="0" destOrd="0" presId="urn:microsoft.com/office/officeart/2005/8/layout/bProcess3"/>
    <dgm:cxn modelId="{CE3C7C28-374E-451B-9373-8044C2CB137E}" type="presOf" srcId="{D9579395-7D3F-49B8-83C5-BD89C6BD5A44}" destId="{5818562D-6970-43BD-B4DE-59D8A661347C}" srcOrd="0" destOrd="0" presId="urn:microsoft.com/office/officeart/2005/8/layout/bProcess3"/>
    <dgm:cxn modelId="{7F11A4B3-4599-451A-BE12-9939F57BC01A}" type="presOf" srcId="{A9D094D9-8995-49D8-8EB5-756F238FCB30}" destId="{DACF19C9-F22D-4B45-A762-8AEF89F9B576}" srcOrd="0" destOrd="0" presId="urn:microsoft.com/office/officeart/2005/8/layout/bProcess3"/>
    <dgm:cxn modelId="{AA343CDD-0CD4-4886-88F0-DE47D69F6F3E}" type="presOf" srcId="{8A8751C4-7018-4959-B1FC-455FD7C8C504}" destId="{AC513877-2788-444C-961F-73238D175D11}" srcOrd="0" destOrd="0" presId="urn:microsoft.com/office/officeart/2005/8/layout/bProcess3"/>
    <dgm:cxn modelId="{583389F3-2406-4989-B039-772F52F3C7CF}" srcId="{A96279A8-C282-4A4B-AF68-5C40E9623DE7}" destId="{049B2C70-B08E-4141-AAC8-475B41CA1387}" srcOrd="4" destOrd="0" parTransId="{34DF852A-B6FC-4AB4-A220-464AD2ED3F57}" sibTransId="{92889787-B7C2-4B84-8067-AB2E6E046CD4}"/>
    <dgm:cxn modelId="{6452877E-0A24-4AAE-8FED-C18F4D8B8E1D}" type="presOf" srcId="{32C46224-BF48-4382-9333-E46B19E1BAE1}" destId="{57DF86CA-112D-4A45-9B5C-AEC64A8B4F89}" srcOrd="0" destOrd="0" presId="urn:microsoft.com/office/officeart/2005/8/layout/bProcess3"/>
    <dgm:cxn modelId="{0A7DEDAA-1E9C-4D1E-BF0D-D27B6856E91C}" type="presOf" srcId="{8946EA15-4E5C-42BF-8995-80391BFE0020}" destId="{9DD1260C-1E6D-40BF-AC8C-0BA79CAC6718}" srcOrd="1" destOrd="0" presId="urn:microsoft.com/office/officeart/2005/8/layout/bProcess3"/>
    <dgm:cxn modelId="{78C2E03D-D9A2-48D0-A775-763B32B9BA17}" type="presOf" srcId="{FB4842B3-F7A9-4128-AA61-2F6D0D9F8C41}" destId="{D1EF3E9C-6876-4C88-8D98-B11CD8209110}" srcOrd="1" destOrd="0" presId="urn:microsoft.com/office/officeart/2005/8/layout/bProcess3"/>
    <dgm:cxn modelId="{78D5C920-D153-4250-9048-DB90665C235D}" type="presOf" srcId="{11B8C52B-ECB6-4FF5-83DF-3923CDB168CA}" destId="{65F7587C-C37C-42E9-A722-30D2E8FC5CB3}" srcOrd="0" destOrd="0" presId="urn:microsoft.com/office/officeart/2005/8/layout/bProcess3"/>
    <dgm:cxn modelId="{23E742D8-102D-4A33-A85F-564AED686D76}" srcId="{A96279A8-C282-4A4B-AF68-5C40E9623DE7}" destId="{32C46224-BF48-4382-9333-E46B19E1BAE1}" srcOrd="1" destOrd="0" parTransId="{4E40B0AA-5058-4282-9993-50C58BD49B02}" sibTransId="{8946EA15-4E5C-42BF-8995-80391BFE0020}"/>
    <dgm:cxn modelId="{30871CC8-85CA-44A5-957C-24776E370F3B}" type="presOf" srcId="{8946EA15-4E5C-42BF-8995-80391BFE0020}" destId="{9F7490E2-C0F9-45E7-BD55-19A320FB6157}" srcOrd="0" destOrd="0" presId="urn:microsoft.com/office/officeart/2005/8/layout/bProcess3"/>
    <dgm:cxn modelId="{636D02BB-4DA9-4BEB-8A18-FDAE5E9C8505}" type="presOf" srcId="{67559861-AF27-4AE0-8A01-4CCD8AE3C3F3}" destId="{8A71DCBD-4079-47F7-BF9C-EA57D3B31506}" srcOrd="0" destOrd="0" presId="urn:microsoft.com/office/officeart/2005/8/layout/bProcess3"/>
    <dgm:cxn modelId="{CA4CD5B4-69EE-4877-9578-C6ED46B5D67C}" type="presParOf" srcId="{5ED1D1FE-45F6-4E55-A63B-0122DF391F1F}" destId="{5818562D-6970-43BD-B4DE-59D8A661347C}" srcOrd="0" destOrd="0" presId="urn:microsoft.com/office/officeart/2005/8/layout/bProcess3"/>
    <dgm:cxn modelId="{3205576A-B94B-4E02-BB26-33A9DA52E840}" type="presParOf" srcId="{5ED1D1FE-45F6-4E55-A63B-0122DF391F1F}" destId="{049CCF2C-66EC-4F34-BD33-24DAE7CA4DC9}" srcOrd="1" destOrd="0" presId="urn:microsoft.com/office/officeart/2005/8/layout/bProcess3"/>
    <dgm:cxn modelId="{7F29C6DE-6A69-4DBF-AD91-5934EA22FD0A}" type="presParOf" srcId="{049CCF2C-66EC-4F34-BD33-24DAE7CA4DC9}" destId="{D1EF3E9C-6876-4C88-8D98-B11CD8209110}" srcOrd="0" destOrd="0" presId="urn:microsoft.com/office/officeart/2005/8/layout/bProcess3"/>
    <dgm:cxn modelId="{586D87AB-0E0E-4F41-B806-42FA655BFB4E}" type="presParOf" srcId="{5ED1D1FE-45F6-4E55-A63B-0122DF391F1F}" destId="{57DF86CA-112D-4A45-9B5C-AEC64A8B4F89}" srcOrd="2" destOrd="0" presId="urn:microsoft.com/office/officeart/2005/8/layout/bProcess3"/>
    <dgm:cxn modelId="{A111274B-8973-4E26-A1C4-9D4FFFCA20E5}" type="presParOf" srcId="{5ED1D1FE-45F6-4E55-A63B-0122DF391F1F}" destId="{9F7490E2-C0F9-45E7-BD55-19A320FB6157}" srcOrd="3" destOrd="0" presId="urn:microsoft.com/office/officeart/2005/8/layout/bProcess3"/>
    <dgm:cxn modelId="{FFCC919D-1F45-4DAD-812A-857E996BF1FF}" type="presParOf" srcId="{9F7490E2-C0F9-45E7-BD55-19A320FB6157}" destId="{9DD1260C-1E6D-40BF-AC8C-0BA79CAC6718}" srcOrd="0" destOrd="0" presId="urn:microsoft.com/office/officeart/2005/8/layout/bProcess3"/>
    <dgm:cxn modelId="{ACC57522-9F70-4863-8D65-84912B314602}" type="presParOf" srcId="{5ED1D1FE-45F6-4E55-A63B-0122DF391F1F}" destId="{8A71DCBD-4079-47F7-BF9C-EA57D3B31506}" srcOrd="4" destOrd="0" presId="urn:microsoft.com/office/officeart/2005/8/layout/bProcess3"/>
    <dgm:cxn modelId="{3361A812-3601-4495-A205-A033A3FF0993}" type="presParOf" srcId="{5ED1D1FE-45F6-4E55-A63B-0122DF391F1F}" destId="{DACF19C9-F22D-4B45-A762-8AEF89F9B576}" srcOrd="5" destOrd="0" presId="urn:microsoft.com/office/officeart/2005/8/layout/bProcess3"/>
    <dgm:cxn modelId="{380E66AD-2EFF-4C52-9BD1-292CB4F228C3}" type="presParOf" srcId="{DACF19C9-F22D-4B45-A762-8AEF89F9B576}" destId="{811A644B-225E-44CA-9DBC-F4D5341F2947}" srcOrd="0" destOrd="0" presId="urn:microsoft.com/office/officeart/2005/8/layout/bProcess3"/>
    <dgm:cxn modelId="{2F6C9495-7EF8-4D7F-A9AA-64CF89697684}" type="presParOf" srcId="{5ED1D1FE-45F6-4E55-A63B-0122DF391F1F}" destId="{65F7587C-C37C-42E9-A722-30D2E8FC5CB3}" srcOrd="6" destOrd="0" presId="urn:microsoft.com/office/officeart/2005/8/layout/bProcess3"/>
    <dgm:cxn modelId="{5D5FBE27-8347-4A0C-B03F-9F465B81A0E7}" type="presParOf" srcId="{5ED1D1FE-45F6-4E55-A63B-0122DF391F1F}" destId="{215BE328-130F-4493-BE38-AF65CDCFB059}" srcOrd="7" destOrd="0" presId="urn:microsoft.com/office/officeart/2005/8/layout/bProcess3"/>
    <dgm:cxn modelId="{67B7C966-8CB7-49B0-9A21-B7580943AC4D}" type="presParOf" srcId="{215BE328-130F-4493-BE38-AF65CDCFB059}" destId="{0675706E-CCA2-4F00-887D-394C94E4D9DF}" srcOrd="0" destOrd="0" presId="urn:microsoft.com/office/officeart/2005/8/layout/bProcess3"/>
    <dgm:cxn modelId="{8272547F-6913-4A26-9EC6-6CBF9CA33E24}" type="presParOf" srcId="{5ED1D1FE-45F6-4E55-A63B-0122DF391F1F}" destId="{A9CE0621-AB3A-4459-906E-2375A3FF8F17}" srcOrd="8" destOrd="0" presId="urn:microsoft.com/office/officeart/2005/8/layout/bProcess3"/>
    <dgm:cxn modelId="{5AD6B35A-1095-4A60-9BD7-6AFE6A146ECD}" type="presParOf" srcId="{5ED1D1FE-45F6-4E55-A63B-0122DF391F1F}" destId="{A0574A3C-78E4-4024-A6EB-97E1E41DAD12}" srcOrd="9" destOrd="0" presId="urn:microsoft.com/office/officeart/2005/8/layout/bProcess3"/>
    <dgm:cxn modelId="{C3FC0B3C-09F6-47EB-B732-9B27F5B0647A}" type="presParOf" srcId="{A0574A3C-78E4-4024-A6EB-97E1E41DAD12}" destId="{B9438227-6ABF-4B06-A241-51512881E70E}" srcOrd="0" destOrd="0" presId="urn:microsoft.com/office/officeart/2005/8/layout/bProcess3"/>
    <dgm:cxn modelId="{DB59083C-49F8-47A2-BBCB-6E1666E727F4}" type="presParOf" srcId="{5ED1D1FE-45F6-4E55-A63B-0122DF391F1F}" destId="{AC513877-2788-444C-961F-73238D175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84C6-946A-4240-B0BB-B38BD6B5FE0A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C959-CC3B-4EC2-8F56-F07B35A9C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discussing</a:t>
            </a:r>
            <a:r>
              <a:rPr lang="en-US" baseline="0" dirty="0" smtClean="0"/>
              <a:t> where satellite crossings go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5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8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has</a:t>
            </a:r>
            <a:r>
              <a:rPr lang="en-US" baseline="0" dirty="0" smtClean="0"/>
              <a:t> about a million parts, DANGEROUS TO MOVE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Chart of mean and STD vs. beam #, with error bars</a:t>
            </a:r>
          </a:p>
          <a:p>
            <a:r>
              <a:rPr lang="en-US" baseline="0" dirty="0" smtClean="0"/>
              <a:t>Average location error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Show plots of consistency between V &amp; H, spatial collocation plot, consistent difference, V&amp;H Disparity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Table with 24 beams, mean error, columns are beam, rows are pols, mean error/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, one decimal place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Histogram for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9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4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analysis of uncertainty, **add</a:t>
            </a:r>
            <a:r>
              <a:rPr lang="en-US" baseline="0" dirty="0" smtClean="0"/>
              <a:t> to paper**,  one example from each set of beams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1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Shoot for 30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7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Nick’s charts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4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of Ellipses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charts, down to one or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2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9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 was 50% beam fill was max slope, mostly done</a:t>
            </a:r>
            <a:r>
              <a:rPr lang="en-US" baseline="0" dirty="0" smtClean="0"/>
              <a:t> by hand, did just enough to show proof-of-concept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 was 50% beam fill was max slope, mostly done</a:t>
            </a:r>
            <a:r>
              <a:rPr lang="en-US" baseline="0" dirty="0" smtClean="0"/>
              <a:t> by hand, did just enough to show proof-of-concept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0C959-CC3B-4EC2-8F56-F07B35A9C1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9520" y="457200"/>
            <a:ext cx="4145280" cy="731520"/>
          </a:xfrm>
        </p:spPr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45920"/>
            <a:ext cx="3901440" cy="201168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20" y="1645920"/>
            <a:ext cx="4145280" cy="201168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5A8-D41A-4132-8362-8FA89B9D87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97280" y="4206240"/>
            <a:ext cx="4145280" cy="201168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486400" y="4206240"/>
            <a:ext cx="3169920" cy="201168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8778240" y="4206240"/>
            <a:ext cx="3169920" cy="201168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8026400" y="457200"/>
            <a:ext cx="1930400" cy="457200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3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10515600" cy="914400"/>
          </a:xfrm>
        </p:spPr>
        <p:txBody>
          <a:bodyPr>
            <a:normAutofit/>
          </a:bodyPr>
          <a:lstStyle>
            <a:lvl1pPr algn="l"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Cambria" panose="02040503050406030204" pitchFamily="18" charset="0"/>
              </a:defRPr>
            </a:lvl1pPr>
            <a:lvl2pPr algn="just">
              <a:defRPr>
                <a:latin typeface="Cambria" panose="02040503050406030204" pitchFamily="18" charset="0"/>
              </a:defRPr>
            </a:lvl2pPr>
            <a:lvl3pPr algn="just">
              <a:defRPr>
                <a:latin typeface="Cambria" panose="02040503050406030204" pitchFamily="18" charset="0"/>
              </a:defRPr>
            </a:lvl3pPr>
            <a:lvl4pPr algn="just">
              <a:defRPr>
                <a:latin typeface="Cambria" panose="02040503050406030204" pitchFamily="18" charset="0"/>
              </a:defRPr>
            </a:lvl4pPr>
            <a:lvl5pPr algn="just"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2015-03-25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Cambria" panose="02040503050406030204" pitchFamily="18" charset="0"/>
              </a:defRPr>
            </a:lvl1pPr>
          </a:lstStyle>
          <a:p>
            <a:fld id="{D962741C-F87C-4DA8-B3F4-7E2072E09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2015-03-25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2015-03-25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2015-03-25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962741C-F87C-4DA8-B3F4-7E2072E09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08" y="389471"/>
            <a:ext cx="106689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liosynchronous_orbit.svg#/media/File:Heliosynchronous_orbit.svg" TargetMode="External"/><Relationship Id="rId2" Type="http://schemas.openxmlformats.org/officeDocument/2006/relationships/hyperlink" Target="http://aquarius.nasa.gov/pdfs/mission_summary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9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MICROWAVE RADIOMETER (MWR) EVALUATION OF MULTI-BEAM SATELLITE ANTENNA BORESIGHT POINTING USING LAND-WATER CROSSINGS, FOR THE AQUARIUS/SAC-D MISSION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834"/>
            <a:ext cx="9144000" cy="893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by Bradley Clymer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March 25, 2015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" y="5457459"/>
            <a:ext cx="1446484" cy="9851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77" y="5208802"/>
            <a:ext cx="1482421" cy="148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4342" y="5749239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Cambria" pitchFamily="18" charset="0"/>
                <a:cs typeface="Arabic Typesetting" pitchFamily="66" charset="-78"/>
              </a:rPr>
              <a:t>UCF CFRSL</a:t>
            </a:r>
            <a:endParaRPr lang="en-US" sz="2000" b="1" dirty="0">
              <a:solidFill>
                <a:srgbClr val="CC9900"/>
              </a:solidFill>
              <a:latin typeface="Cambria" pitchFamily="18" charset="0"/>
              <a:cs typeface="Arabic Typesetting" pitchFamily="66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35" y="5207366"/>
            <a:ext cx="1477649" cy="14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162560"/>
            <a:ext cx="10922000" cy="11243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Past Work:  </a:t>
            </a:r>
            <a:r>
              <a:rPr lang="en-US" dirty="0"/>
              <a:t>Catherine </a:t>
            </a:r>
            <a:r>
              <a:rPr lang="en-US" dirty="0" smtClean="0"/>
              <a:t>May EE MS Thesis 2012,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2534" y="1108367"/>
            <a:ext cx="11159067" cy="454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Developed theoretical radiometer 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6492" y="1676400"/>
            <a:ext cx="10283241" cy="4827843"/>
            <a:chOff x="706492" y="1381536"/>
            <a:chExt cx="10957518" cy="5122707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190" y="1381536"/>
              <a:ext cx="6106820" cy="45521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6492" y="1530008"/>
              <a:ext cx="4701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 panose="02040503050406030204" pitchFamily="18" charset="0"/>
                </a:rPr>
                <a:t>An Ideal </a:t>
              </a:r>
              <a:r>
                <a:rPr lang="en-US" sz="2400" dirty="0" err="1" smtClean="0">
                  <a:latin typeface="Cambria" panose="02040503050406030204" pitchFamily="18" charset="0"/>
                </a:rPr>
                <a:t>radiomentric</a:t>
              </a:r>
              <a:r>
                <a:rPr lang="en-US" sz="2400" dirty="0" smtClean="0">
                  <a:latin typeface="Cambria" panose="02040503050406030204" pitchFamily="18" charset="0"/>
                </a:rPr>
                <a:t> land/water boundary,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492" y="2615017"/>
              <a:ext cx="4701208" cy="88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 panose="02040503050406030204" pitchFamily="18" charset="0"/>
                </a:rPr>
                <a:t>When </a:t>
              </a:r>
              <a:r>
                <a:rPr lang="en-US" sz="2400" dirty="0" err="1" smtClean="0">
                  <a:latin typeface="Cambria" panose="02040503050406030204" pitchFamily="18" charset="0"/>
                </a:rPr>
                <a:t>colvolved</a:t>
              </a:r>
              <a:r>
                <a:rPr lang="en-US" sz="2400" dirty="0" smtClean="0">
                  <a:latin typeface="Cambria" panose="02040503050406030204" pitchFamily="18" charset="0"/>
                </a:rPr>
                <a:t> with an ideal 1D Gaussian beam pattern,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492" y="3652486"/>
              <a:ext cx="4701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 panose="02040503050406030204" pitchFamily="18" charset="0"/>
                </a:rPr>
                <a:t>Produces a Sigmoid curve of apparent brightness temperatures,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492" y="5102663"/>
              <a:ext cx="47012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mbria" panose="02040503050406030204" pitchFamily="18" charset="0"/>
                </a:rPr>
                <a:t>The derivative of which is a Gaussian curve</a:t>
              </a:r>
              <a:endParaRPr 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8408019" y="5954791"/>
              <a:ext cx="981307" cy="5494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just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just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just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just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chemeClr val="tx1"/>
                  </a:solidFill>
                </a:rPr>
                <a:t>[km]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83867" y="2048937"/>
            <a:ext cx="75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17428" y="1964275"/>
            <a:ext cx="63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10515600" cy="4652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Implemented 2D MWR antenna pattern convolution of actual Tb coastline images to validate the 1D assumptions of 50% beam-fill = max Tb slope (C. May Thesis 2012)</a:t>
            </a:r>
          </a:p>
          <a:p>
            <a:pPr lvl="1"/>
            <a:r>
              <a:rPr lang="en-US" dirty="0" smtClean="0"/>
              <a:t>Showed that 50% beam-fill was insensitive to orientation of elliptical IFOV axes relative to coastline crossing</a:t>
            </a:r>
          </a:p>
          <a:p>
            <a:pPr lvl="1"/>
            <a:r>
              <a:rPr lang="en-US" dirty="0" smtClean="0"/>
              <a:t>Implemented improved </a:t>
            </a:r>
            <a:r>
              <a:rPr lang="en-US" dirty="0" err="1" smtClean="0"/>
              <a:t>geolocation</a:t>
            </a:r>
            <a:r>
              <a:rPr lang="en-US" dirty="0" smtClean="0"/>
              <a:t> error calculation (closest point to coastline)</a:t>
            </a:r>
          </a:p>
          <a:p>
            <a:r>
              <a:rPr lang="en-US" dirty="0" smtClean="0"/>
              <a:t>Automated “</a:t>
            </a:r>
            <a:r>
              <a:rPr lang="en-US" dirty="0" err="1" smtClean="0"/>
              <a:t>SuperSite</a:t>
            </a:r>
            <a:r>
              <a:rPr lang="en-US" dirty="0" smtClean="0"/>
              <a:t> selection” to allow for large datasets to be generated (</a:t>
            </a:r>
            <a:r>
              <a:rPr lang="en-US" cap="small" dirty="0" smtClean="0"/>
              <a:t>MatLab</a:t>
            </a:r>
            <a:r>
              <a:rPr lang="en-US" dirty="0" smtClean="0"/>
              <a:t>/Google Earth Link)</a:t>
            </a:r>
          </a:p>
          <a:p>
            <a:r>
              <a:rPr lang="en-US" dirty="0" smtClean="0"/>
              <a:t>Performed one-year data processing (full seasonal cycle) and collected statistics of collocation error (km) for all 24 beams for </a:t>
            </a:r>
            <a:r>
              <a:rPr lang="en-US" dirty="0" err="1" smtClean="0"/>
              <a:t>asc</a:t>
            </a:r>
            <a:r>
              <a:rPr lang="en-US" dirty="0" smtClean="0"/>
              <a:t> and </a:t>
            </a:r>
            <a:r>
              <a:rPr lang="en-US" dirty="0" err="1" smtClean="0"/>
              <a:t>desc</a:t>
            </a:r>
            <a:r>
              <a:rPr lang="en-US" dirty="0" smtClean="0"/>
              <a:t> orbit passes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z="2400" smtClean="0"/>
              <a:pPr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9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230294"/>
            <a:ext cx="1119293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Theoretical MWR convolution vs. Measured Tb series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13" y="1195493"/>
            <a:ext cx="7077308" cy="50760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4" descr="T:\Dropbox\CFRSL\MWR GeoLocation\Brad's Code\single_ifov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11413" r="17446" b="4948"/>
          <a:stretch/>
        </p:blipFill>
        <p:spPr bwMode="auto">
          <a:xfrm>
            <a:off x="795866" y="2066390"/>
            <a:ext cx="3124201" cy="31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0424734">
            <a:off x="1951929" y="2397348"/>
            <a:ext cx="416571" cy="6434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756393" y="1901615"/>
            <a:ext cx="173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Theory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57067" y="2404533"/>
            <a:ext cx="321733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0800000" flipV="1">
            <a:off x="9143964" y="2732927"/>
            <a:ext cx="173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MWR measured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923867" y="2777064"/>
            <a:ext cx="45720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Temperatures Over a Coast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3913" y="1690688"/>
            <a:ext cx="3287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Water </a:t>
            </a:r>
            <a:r>
              <a:rPr lang="en-US" sz="2400" dirty="0">
                <a:latin typeface="Cambria" panose="02040503050406030204" pitchFamily="18" charset="0"/>
              </a:rPr>
              <a:t>on left, land on </a:t>
            </a:r>
            <a:r>
              <a:rPr lang="en-US" sz="2400" dirty="0" smtClean="0">
                <a:latin typeface="Cambria" panose="02040503050406030204" pitchFamily="18" charset="0"/>
              </a:rPr>
              <a:t>right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Beam efficiency picks up incremental increase in radiated </a:t>
            </a:r>
            <a:r>
              <a:rPr lang="en-US" sz="2400" dirty="0" smtClean="0">
                <a:latin typeface="Cambria" panose="02040503050406030204" pitchFamily="18" charset="0"/>
              </a:rPr>
              <a:t>power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Gaussian ellipse approximation to more complex beam </a:t>
            </a:r>
            <a:r>
              <a:rPr lang="en-US" sz="2400" dirty="0" smtClean="0">
                <a:latin typeface="Cambria" panose="02040503050406030204" pitchFamily="18" charset="0"/>
              </a:rPr>
              <a:t>pattern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Steepest slope occurs at 50% </a:t>
            </a:r>
            <a:r>
              <a:rPr lang="en-US" sz="2400" dirty="0" smtClean="0">
                <a:latin typeface="Cambria" panose="02040503050406030204" pitchFamily="18" charset="0"/>
              </a:rPr>
              <a:t>beam-fill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4" y="1555432"/>
            <a:ext cx="6795825" cy="403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512" y="3361491"/>
            <a:ext cx="174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50% fill point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53375" y="1790700"/>
            <a:ext cx="0" cy="14001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73661" y="3207685"/>
            <a:ext cx="979714" cy="307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7753" cy="4351338"/>
          </a:xfrm>
        </p:spPr>
        <p:txBody>
          <a:bodyPr/>
          <a:lstStyle/>
          <a:p>
            <a:pPr algn="l"/>
            <a:r>
              <a:rPr lang="en-US" dirty="0" smtClean="0"/>
              <a:t>Real-world land/water coastlines that have good characteristics</a:t>
            </a:r>
          </a:p>
          <a:p>
            <a:pPr lvl="1"/>
            <a:r>
              <a:rPr lang="en-US" dirty="0" smtClean="0"/>
              <a:t>Long straight coastlines &gt; IFOV dimensions</a:t>
            </a:r>
          </a:p>
          <a:p>
            <a:pPr lvl="1"/>
            <a:r>
              <a:rPr lang="en-US" dirty="0" smtClean="0"/>
              <a:t>locus of IFOV center locations with ±45°crossing angles of coast</a:t>
            </a:r>
          </a:p>
          <a:p>
            <a:pPr lvl="1"/>
            <a:r>
              <a:rPr lang="en-US" dirty="0" smtClean="0"/>
              <a:t>Dry land without major inland water</a:t>
            </a:r>
          </a:p>
          <a:p>
            <a:pPr lvl="1"/>
            <a:r>
              <a:rPr lang="en-US" dirty="0" smtClean="0"/>
              <a:t>No significant man-made objects (roads, buildings,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548" t="8660" r="7245" b="12269"/>
          <a:stretch/>
        </p:blipFill>
        <p:spPr>
          <a:xfrm>
            <a:off x="7687734" y="1267506"/>
            <a:ext cx="3731382" cy="49094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7281523">
            <a:off x="10503434" y="418492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15867" y="778928"/>
            <a:ext cx="3033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/>
              <a:t>Madagascar Coast </a:t>
            </a:r>
            <a:r>
              <a:rPr lang="en-US" sz="2000" dirty="0" smtClean="0"/>
              <a:t>example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 rot="17281523">
            <a:off x="10384906" y="399866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7281523">
            <a:off x="10266378" y="381240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7281523">
            <a:off x="10147850" y="362614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281523">
            <a:off x="10029322" y="343988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7281523">
            <a:off x="9910794" y="325362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7281523">
            <a:off x="9792266" y="306736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7281523">
            <a:off x="9673738" y="288110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7281523">
            <a:off x="9555210" y="2694846"/>
            <a:ext cx="701658" cy="503185"/>
          </a:xfrm>
          <a:prstGeom prst="ellipse">
            <a:avLst/>
          </a:prstGeom>
          <a:solidFill>
            <a:srgbClr val="00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381067" y="2269067"/>
            <a:ext cx="1659466" cy="24045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10497546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Super Site Locations for </a:t>
            </a:r>
            <a:r>
              <a:rPr lang="en-US" sz="3600" dirty="0" err="1" smtClean="0"/>
              <a:t>Geolocation</a:t>
            </a:r>
            <a:r>
              <a:rPr lang="en-US" sz="3600" dirty="0" smtClean="0"/>
              <a:t>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30" y="3349978"/>
            <a:ext cx="5566724" cy="2752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778" y="1280160"/>
            <a:ext cx="9960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Below are examples of </a:t>
            </a:r>
            <a:r>
              <a:rPr lang="en-US" sz="2800" dirty="0" err="1" smtClean="0">
                <a:latin typeface="Cambria" panose="02040503050406030204" pitchFamily="18" charset="0"/>
              </a:rPr>
              <a:t>SuperSites</a:t>
            </a:r>
            <a:r>
              <a:rPr lang="en-US" sz="2800" dirty="0" smtClean="0">
                <a:latin typeface="Cambria" panose="02040503050406030204" pitchFamily="18" charset="0"/>
              </a:rPr>
              <a:t> selected for a single beam and polarization – 37V – ascending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On average, 7-20 sites for each of 8 beams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28694"/>
            <a:ext cx="115824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Algorithm for Calculating Instrument-Observed Coast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89671" y="1362966"/>
            <a:ext cx="7539662" cy="5241034"/>
            <a:chOff x="4236699" y="1870466"/>
            <a:chExt cx="4723793" cy="3448906"/>
          </a:xfrm>
        </p:grpSpPr>
        <p:sp>
          <p:nvSpPr>
            <p:cNvPr id="16" name="Freeform 15"/>
            <p:cNvSpPr/>
            <p:nvPr/>
          </p:nvSpPr>
          <p:spPr>
            <a:xfrm rot="2452">
              <a:off x="7263019" y="3414069"/>
              <a:ext cx="348495" cy="214228"/>
            </a:xfrm>
            <a:custGeom>
              <a:avLst/>
              <a:gdLst>
                <a:gd name="connsiteX0" fmla="*/ 0 w 284813"/>
                <a:gd name="connsiteY0" fmla="*/ 34685 h 173427"/>
                <a:gd name="connsiteX1" fmla="*/ 198100 w 284813"/>
                <a:gd name="connsiteY1" fmla="*/ 34685 h 173427"/>
                <a:gd name="connsiteX2" fmla="*/ 198100 w 284813"/>
                <a:gd name="connsiteY2" fmla="*/ 0 h 173427"/>
                <a:gd name="connsiteX3" fmla="*/ 284813 w 284813"/>
                <a:gd name="connsiteY3" fmla="*/ 86714 h 173427"/>
                <a:gd name="connsiteX4" fmla="*/ 198100 w 284813"/>
                <a:gd name="connsiteY4" fmla="*/ 173427 h 173427"/>
                <a:gd name="connsiteX5" fmla="*/ 198100 w 284813"/>
                <a:gd name="connsiteY5" fmla="*/ 138742 h 173427"/>
                <a:gd name="connsiteX6" fmla="*/ 0 w 284813"/>
                <a:gd name="connsiteY6" fmla="*/ 138742 h 173427"/>
                <a:gd name="connsiteX7" fmla="*/ 0 w 284813"/>
                <a:gd name="connsiteY7" fmla="*/ 34685 h 1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813" h="173427">
                  <a:moveTo>
                    <a:pt x="284813" y="138742"/>
                  </a:moveTo>
                  <a:lnTo>
                    <a:pt x="86713" y="138742"/>
                  </a:lnTo>
                  <a:lnTo>
                    <a:pt x="86713" y="173427"/>
                  </a:lnTo>
                  <a:lnTo>
                    <a:pt x="0" y="86713"/>
                  </a:lnTo>
                  <a:lnTo>
                    <a:pt x="86713" y="0"/>
                  </a:lnTo>
                  <a:lnTo>
                    <a:pt x="86713" y="34685"/>
                  </a:lnTo>
                  <a:lnTo>
                    <a:pt x="284813" y="34685"/>
                  </a:lnTo>
                  <a:lnTo>
                    <a:pt x="284813" y="138742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28" tIns="34686" rIns="0" bIns="3468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Cambria" panose="020405030504060302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942209" y="3027251"/>
              <a:ext cx="1271779" cy="917924"/>
            </a:xfrm>
            <a:custGeom>
              <a:avLst/>
              <a:gdLst>
                <a:gd name="connsiteX0" fmla="*/ 0 w 699306"/>
                <a:gd name="connsiteY0" fmla="*/ 69931 h 753939"/>
                <a:gd name="connsiteX1" fmla="*/ 69931 w 699306"/>
                <a:gd name="connsiteY1" fmla="*/ 0 h 753939"/>
                <a:gd name="connsiteX2" fmla="*/ 629375 w 699306"/>
                <a:gd name="connsiteY2" fmla="*/ 0 h 753939"/>
                <a:gd name="connsiteX3" fmla="*/ 699306 w 699306"/>
                <a:gd name="connsiteY3" fmla="*/ 69931 h 753939"/>
                <a:gd name="connsiteX4" fmla="*/ 699306 w 699306"/>
                <a:gd name="connsiteY4" fmla="*/ 684008 h 753939"/>
                <a:gd name="connsiteX5" fmla="*/ 629375 w 699306"/>
                <a:gd name="connsiteY5" fmla="*/ 753939 h 753939"/>
                <a:gd name="connsiteX6" fmla="*/ 69931 w 699306"/>
                <a:gd name="connsiteY6" fmla="*/ 753939 h 753939"/>
                <a:gd name="connsiteX7" fmla="*/ 0 w 699306"/>
                <a:gd name="connsiteY7" fmla="*/ 684008 h 753939"/>
                <a:gd name="connsiteX8" fmla="*/ 0 w 699306"/>
                <a:gd name="connsiteY8" fmla="*/ 69931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306" h="753939">
                  <a:moveTo>
                    <a:pt x="0" y="69931"/>
                  </a:moveTo>
                  <a:cubicBezTo>
                    <a:pt x="0" y="31309"/>
                    <a:pt x="31309" y="0"/>
                    <a:pt x="69931" y="0"/>
                  </a:cubicBezTo>
                  <a:lnTo>
                    <a:pt x="629375" y="0"/>
                  </a:lnTo>
                  <a:cubicBezTo>
                    <a:pt x="667997" y="0"/>
                    <a:pt x="699306" y="31309"/>
                    <a:pt x="699306" y="69931"/>
                  </a:cubicBezTo>
                  <a:lnTo>
                    <a:pt x="699306" y="684008"/>
                  </a:lnTo>
                  <a:cubicBezTo>
                    <a:pt x="699306" y="722630"/>
                    <a:pt x="667997" y="753939"/>
                    <a:pt x="629375" y="753939"/>
                  </a:cubicBezTo>
                  <a:lnTo>
                    <a:pt x="69931" y="753939"/>
                  </a:lnTo>
                  <a:cubicBezTo>
                    <a:pt x="31309" y="753939"/>
                    <a:pt x="0" y="722630"/>
                    <a:pt x="0" y="684008"/>
                  </a:cubicBezTo>
                  <a:lnTo>
                    <a:pt x="0" y="699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152" tIns="47152" rIns="47152" bIns="4715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Interpolate </a:t>
              </a:r>
              <a:r>
                <a:rPr lang="en-US" sz="1600" kern="12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Lat</a:t>
              </a: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/Long of Vertex</a:t>
              </a:r>
              <a:endParaRPr lang="en-US" sz="16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236703" y="3027252"/>
              <a:ext cx="1271779" cy="917924"/>
            </a:xfrm>
            <a:custGeom>
              <a:avLst/>
              <a:gdLst>
                <a:gd name="connsiteX0" fmla="*/ 0 w 699306"/>
                <a:gd name="connsiteY0" fmla="*/ 69931 h 753939"/>
                <a:gd name="connsiteX1" fmla="*/ 69931 w 699306"/>
                <a:gd name="connsiteY1" fmla="*/ 0 h 753939"/>
                <a:gd name="connsiteX2" fmla="*/ 629375 w 699306"/>
                <a:gd name="connsiteY2" fmla="*/ 0 h 753939"/>
                <a:gd name="connsiteX3" fmla="*/ 699306 w 699306"/>
                <a:gd name="connsiteY3" fmla="*/ 69931 h 753939"/>
                <a:gd name="connsiteX4" fmla="*/ 699306 w 699306"/>
                <a:gd name="connsiteY4" fmla="*/ 684008 h 753939"/>
                <a:gd name="connsiteX5" fmla="*/ 629375 w 699306"/>
                <a:gd name="connsiteY5" fmla="*/ 753939 h 753939"/>
                <a:gd name="connsiteX6" fmla="*/ 69931 w 699306"/>
                <a:gd name="connsiteY6" fmla="*/ 753939 h 753939"/>
                <a:gd name="connsiteX7" fmla="*/ 0 w 699306"/>
                <a:gd name="connsiteY7" fmla="*/ 684008 h 753939"/>
                <a:gd name="connsiteX8" fmla="*/ 0 w 699306"/>
                <a:gd name="connsiteY8" fmla="*/ 69931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306" h="753939">
                  <a:moveTo>
                    <a:pt x="0" y="69931"/>
                  </a:moveTo>
                  <a:cubicBezTo>
                    <a:pt x="0" y="31309"/>
                    <a:pt x="31309" y="0"/>
                    <a:pt x="69931" y="0"/>
                  </a:cubicBezTo>
                  <a:lnTo>
                    <a:pt x="629375" y="0"/>
                  </a:lnTo>
                  <a:cubicBezTo>
                    <a:pt x="667997" y="0"/>
                    <a:pt x="699306" y="31309"/>
                    <a:pt x="699306" y="69931"/>
                  </a:cubicBezTo>
                  <a:lnTo>
                    <a:pt x="699306" y="684008"/>
                  </a:lnTo>
                  <a:cubicBezTo>
                    <a:pt x="699306" y="722630"/>
                    <a:pt x="667997" y="753939"/>
                    <a:pt x="629375" y="753939"/>
                  </a:cubicBezTo>
                  <a:lnTo>
                    <a:pt x="69931" y="753939"/>
                  </a:lnTo>
                  <a:cubicBezTo>
                    <a:pt x="31309" y="753939"/>
                    <a:pt x="0" y="722630"/>
                    <a:pt x="0" y="684008"/>
                  </a:cubicBezTo>
                  <a:lnTo>
                    <a:pt x="0" y="699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152" tIns="47152" rIns="47152" bIns="4715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Calculate Distance to Nearest Coastal Point</a:t>
              </a:r>
              <a:endParaRPr lang="en-US" sz="16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3384" y="4098037"/>
              <a:ext cx="1116753" cy="1221335"/>
            </a:xfrm>
            <a:custGeom>
              <a:avLst/>
              <a:gdLst>
                <a:gd name="connsiteX0" fmla="*/ 0 w 699306"/>
                <a:gd name="connsiteY0" fmla="*/ 204820 h 753939"/>
                <a:gd name="connsiteX1" fmla="*/ 204820 w 699306"/>
                <a:gd name="connsiteY1" fmla="*/ 0 h 753939"/>
                <a:gd name="connsiteX2" fmla="*/ 494486 w 699306"/>
                <a:gd name="connsiteY2" fmla="*/ 0 h 753939"/>
                <a:gd name="connsiteX3" fmla="*/ 699306 w 699306"/>
                <a:gd name="connsiteY3" fmla="*/ 204820 h 753939"/>
                <a:gd name="connsiteX4" fmla="*/ 699306 w 699306"/>
                <a:gd name="connsiteY4" fmla="*/ 549119 h 753939"/>
                <a:gd name="connsiteX5" fmla="*/ 494486 w 699306"/>
                <a:gd name="connsiteY5" fmla="*/ 753939 h 753939"/>
                <a:gd name="connsiteX6" fmla="*/ 204820 w 699306"/>
                <a:gd name="connsiteY6" fmla="*/ 753939 h 753939"/>
                <a:gd name="connsiteX7" fmla="*/ 0 w 699306"/>
                <a:gd name="connsiteY7" fmla="*/ 549119 h 753939"/>
                <a:gd name="connsiteX8" fmla="*/ 0 w 699306"/>
                <a:gd name="connsiteY8" fmla="*/ 204820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306" h="753939">
                  <a:moveTo>
                    <a:pt x="0" y="204820"/>
                  </a:moveTo>
                  <a:lnTo>
                    <a:pt x="204820" y="0"/>
                  </a:lnTo>
                  <a:lnTo>
                    <a:pt x="494486" y="0"/>
                  </a:lnTo>
                  <a:lnTo>
                    <a:pt x="699306" y="204820"/>
                  </a:lnTo>
                  <a:lnTo>
                    <a:pt x="699306" y="549119"/>
                  </a:lnTo>
                  <a:lnTo>
                    <a:pt x="494486" y="753939"/>
                  </a:lnTo>
                  <a:lnTo>
                    <a:pt x="204820" y="753939"/>
                  </a:lnTo>
                  <a:lnTo>
                    <a:pt x="0" y="549119"/>
                  </a:lnTo>
                  <a:lnTo>
                    <a:pt x="0" y="204820"/>
                  </a:lnTo>
                  <a:close/>
                </a:path>
              </a:pathLst>
            </a:custGeom>
            <a:solidFill>
              <a:srgbClr val="FF717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080" tIns="129080" rIns="129080" bIns="12908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Cambria" panose="02040503050406030204" pitchFamily="18" charset="0"/>
                </a:rPr>
                <a:t>Aggregate Results by Site, Beam, and Polarization</a:t>
              </a:r>
              <a:endParaRPr lang="en-US" sz="1600" kern="1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236699" y="1898075"/>
              <a:ext cx="1271778" cy="917924"/>
            </a:xfrm>
            <a:custGeom>
              <a:avLst/>
              <a:gdLst>
                <a:gd name="connsiteX0" fmla="*/ 0 w 1236905"/>
                <a:gd name="connsiteY0" fmla="*/ 376970 h 753939"/>
                <a:gd name="connsiteX1" fmla="*/ 618453 w 1236905"/>
                <a:gd name="connsiteY1" fmla="*/ 0 h 753939"/>
                <a:gd name="connsiteX2" fmla="*/ 1236906 w 1236905"/>
                <a:gd name="connsiteY2" fmla="*/ 376970 h 753939"/>
                <a:gd name="connsiteX3" fmla="*/ 618453 w 1236905"/>
                <a:gd name="connsiteY3" fmla="*/ 753940 h 753939"/>
                <a:gd name="connsiteX4" fmla="*/ 0 w 1236905"/>
                <a:gd name="connsiteY4" fmla="*/ 376970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905" h="753939">
                  <a:moveTo>
                    <a:pt x="0" y="376970"/>
                  </a:moveTo>
                  <a:cubicBezTo>
                    <a:pt x="0" y="168775"/>
                    <a:pt x="276891" y="0"/>
                    <a:pt x="618453" y="0"/>
                  </a:cubicBezTo>
                  <a:cubicBezTo>
                    <a:pt x="960015" y="0"/>
                    <a:pt x="1236906" y="168775"/>
                    <a:pt x="1236906" y="376970"/>
                  </a:cubicBezTo>
                  <a:cubicBezTo>
                    <a:pt x="1236906" y="585165"/>
                    <a:pt x="960015" y="753940"/>
                    <a:pt x="618453" y="753940"/>
                  </a:cubicBezTo>
                  <a:cubicBezTo>
                    <a:pt x="276891" y="753940"/>
                    <a:pt x="0" y="585165"/>
                    <a:pt x="0" y="37697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811" tIns="137082" rIns="207811" bIns="13708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Check Data </a:t>
              </a:r>
              <a:r>
                <a:rPr lang="en-US" sz="1600" kern="12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Lat</a:t>
              </a: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/Long for </a:t>
              </a:r>
              <a:r>
                <a:rPr lang="en-US" sz="1600" kern="12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SuperSite</a:t>
              </a: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Proximity</a:t>
              </a:r>
              <a:endParaRPr lang="en-US" sz="16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reeform 23"/>
                <p:cNvSpPr/>
                <p:nvPr/>
              </p:nvSpPr>
              <p:spPr>
                <a:xfrm>
                  <a:off x="5942209" y="1898075"/>
                  <a:ext cx="1271778" cy="917924"/>
                </a:xfrm>
                <a:custGeom>
                  <a:avLst/>
                  <a:gdLst>
                    <a:gd name="connsiteX0" fmla="*/ 0 w 699306"/>
                    <a:gd name="connsiteY0" fmla="*/ 69931 h 753939"/>
                    <a:gd name="connsiteX1" fmla="*/ 69931 w 699306"/>
                    <a:gd name="connsiteY1" fmla="*/ 0 h 753939"/>
                    <a:gd name="connsiteX2" fmla="*/ 629375 w 699306"/>
                    <a:gd name="connsiteY2" fmla="*/ 0 h 753939"/>
                    <a:gd name="connsiteX3" fmla="*/ 699306 w 699306"/>
                    <a:gd name="connsiteY3" fmla="*/ 69931 h 753939"/>
                    <a:gd name="connsiteX4" fmla="*/ 699306 w 699306"/>
                    <a:gd name="connsiteY4" fmla="*/ 684008 h 753939"/>
                    <a:gd name="connsiteX5" fmla="*/ 629375 w 699306"/>
                    <a:gd name="connsiteY5" fmla="*/ 753939 h 753939"/>
                    <a:gd name="connsiteX6" fmla="*/ 69931 w 699306"/>
                    <a:gd name="connsiteY6" fmla="*/ 753939 h 753939"/>
                    <a:gd name="connsiteX7" fmla="*/ 0 w 699306"/>
                    <a:gd name="connsiteY7" fmla="*/ 684008 h 753939"/>
                    <a:gd name="connsiteX8" fmla="*/ 0 w 699306"/>
                    <a:gd name="connsiteY8" fmla="*/ 69931 h 75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9306" h="753939">
                      <a:moveTo>
                        <a:pt x="0" y="69931"/>
                      </a:moveTo>
                      <a:cubicBezTo>
                        <a:pt x="0" y="31309"/>
                        <a:pt x="31309" y="0"/>
                        <a:pt x="69931" y="0"/>
                      </a:cubicBezTo>
                      <a:lnTo>
                        <a:pt x="629375" y="0"/>
                      </a:lnTo>
                      <a:cubicBezTo>
                        <a:pt x="667997" y="0"/>
                        <a:pt x="699306" y="31309"/>
                        <a:pt x="699306" y="69931"/>
                      </a:cubicBezTo>
                      <a:lnTo>
                        <a:pt x="699306" y="684008"/>
                      </a:lnTo>
                      <a:cubicBezTo>
                        <a:pt x="699306" y="722630"/>
                        <a:pt x="667997" y="753939"/>
                        <a:pt x="629375" y="753939"/>
                      </a:cubicBezTo>
                      <a:lnTo>
                        <a:pt x="69931" y="753939"/>
                      </a:lnTo>
                      <a:cubicBezTo>
                        <a:pt x="31309" y="753939"/>
                        <a:pt x="0" y="722630"/>
                        <a:pt x="0" y="684008"/>
                      </a:cubicBezTo>
                      <a:lnTo>
                        <a:pt x="0" y="69931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7152" tIns="47152" rIns="47152" bIns="47152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kern="120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Difference Sequential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kern="12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sz="1600" kern="1200" dirty="0">
                    <a:solidFill>
                      <a:schemeClr val="tx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Freeform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209" y="1898075"/>
                  <a:ext cx="1271778" cy="917924"/>
                </a:xfrm>
                <a:custGeom>
                  <a:avLst/>
                  <a:gdLst>
                    <a:gd name="connsiteX0" fmla="*/ 0 w 699306"/>
                    <a:gd name="connsiteY0" fmla="*/ 69931 h 753939"/>
                    <a:gd name="connsiteX1" fmla="*/ 69931 w 699306"/>
                    <a:gd name="connsiteY1" fmla="*/ 0 h 753939"/>
                    <a:gd name="connsiteX2" fmla="*/ 629375 w 699306"/>
                    <a:gd name="connsiteY2" fmla="*/ 0 h 753939"/>
                    <a:gd name="connsiteX3" fmla="*/ 699306 w 699306"/>
                    <a:gd name="connsiteY3" fmla="*/ 69931 h 753939"/>
                    <a:gd name="connsiteX4" fmla="*/ 699306 w 699306"/>
                    <a:gd name="connsiteY4" fmla="*/ 684008 h 753939"/>
                    <a:gd name="connsiteX5" fmla="*/ 629375 w 699306"/>
                    <a:gd name="connsiteY5" fmla="*/ 753939 h 753939"/>
                    <a:gd name="connsiteX6" fmla="*/ 69931 w 699306"/>
                    <a:gd name="connsiteY6" fmla="*/ 753939 h 753939"/>
                    <a:gd name="connsiteX7" fmla="*/ 0 w 699306"/>
                    <a:gd name="connsiteY7" fmla="*/ 684008 h 753939"/>
                    <a:gd name="connsiteX8" fmla="*/ 0 w 699306"/>
                    <a:gd name="connsiteY8" fmla="*/ 69931 h 75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9306" h="753939">
                      <a:moveTo>
                        <a:pt x="0" y="69931"/>
                      </a:moveTo>
                      <a:cubicBezTo>
                        <a:pt x="0" y="31309"/>
                        <a:pt x="31309" y="0"/>
                        <a:pt x="69931" y="0"/>
                      </a:cubicBezTo>
                      <a:lnTo>
                        <a:pt x="629375" y="0"/>
                      </a:lnTo>
                      <a:cubicBezTo>
                        <a:pt x="667997" y="0"/>
                        <a:pt x="699306" y="31309"/>
                        <a:pt x="699306" y="69931"/>
                      </a:cubicBezTo>
                      <a:lnTo>
                        <a:pt x="699306" y="684008"/>
                      </a:lnTo>
                      <a:cubicBezTo>
                        <a:pt x="699306" y="722630"/>
                        <a:pt x="667997" y="753939"/>
                        <a:pt x="629375" y="753939"/>
                      </a:cubicBezTo>
                      <a:lnTo>
                        <a:pt x="69931" y="753939"/>
                      </a:lnTo>
                      <a:cubicBezTo>
                        <a:pt x="31309" y="753939"/>
                        <a:pt x="0" y="722630"/>
                        <a:pt x="0" y="684008"/>
                      </a:cubicBezTo>
                      <a:lnTo>
                        <a:pt x="0" y="69931"/>
                      </a:lnTo>
                      <a:close/>
                    </a:path>
                  </a:pathLst>
                </a:cu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/>
            <p:cNvSpPr/>
            <p:nvPr/>
          </p:nvSpPr>
          <p:spPr>
            <a:xfrm>
              <a:off x="7688714" y="1870466"/>
              <a:ext cx="1271778" cy="917924"/>
            </a:xfrm>
            <a:custGeom>
              <a:avLst/>
              <a:gdLst>
                <a:gd name="connsiteX0" fmla="*/ 0 w 699306"/>
                <a:gd name="connsiteY0" fmla="*/ 69931 h 753939"/>
                <a:gd name="connsiteX1" fmla="*/ 69931 w 699306"/>
                <a:gd name="connsiteY1" fmla="*/ 0 h 753939"/>
                <a:gd name="connsiteX2" fmla="*/ 629375 w 699306"/>
                <a:gd name="connsiteY2" fmla="*/ 0 h 753939"/>
                <a:gd name="connsiteX3" fmla="*/ 699306 w 699306"/>
                <a:gd name="connsiteY3" fmla="*/ 69931 h 753939"/>
                <a:gd name="connsiteX4" fmla="*/ 699306 w 699306"/>
                <a:gd name="connsiteY4" fmla="*/ 684008 h 753939"/>
                <a:gd name="connsiteX5" fmla="*/ 629375 w 699306"/>
                <a:gd name="connsiteY5" fmla="*/ 753939 h 753939"/>
                <a:gd name="connsiteX6" fmla="*/ 69931 w 699306"/>
                <a:gd name="connsiteY6" fmla="*/ 753939 h 753939"/>
                <a:gd name="connsiteX7" fmla="*/ 0 w 699306"/>
                <a:gd name="connsiteY7" fmla="*/ 684008 h 753939"/>
                <a:gd name="connsiteX8" fmla="*/ 0 w 699306"/>
                <a:gd name="connsiteY8" fmla="*/ 69931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306" h="753939">
                  <a:moveTo>
                    <a:pt x="0" y="69931"/>
                  </a:moveTo>
                  <a:cubicBezTo>
                    <a:pt x="0" y="31309"/>
                    <a:pt x="31309" y="0"/>
                    <a:pt x="69931" y="0"/>
                  </a:cubicBezTo>
                  <a:lnTo>
                    <a:pt x="629375" y="0"/>
                  </a:lnTo>
                  <a:cubicBezTo>
                    <a:pt x="667997" y="0"/>
                    <a:pt x="699306" y="31309"/>
                    <a:pt x="699306" y="69931"/>
                  </a:cubicBezTo>
                  <a:lnTo>
                    <a:pt x="699306" y="684008"/>
                  </a:lnTo>
                  <a:cubicBezTo>
                    <a:pt x="699306" y="722630"/>
                    <a:pt x="667997" y="753939"/>
                    <a:pt x="629375" y="753939"/>
                  </a:cubicBezTo>
                  <a:lnTo>
                    <a:pt x="69931" y="753939"/>
                  </a:lnTo>
                  <a:cubicBezTo>
                    <a:pt x="31309" y="753939"/>
                    <a:pt x="0" y="722630"/>
                    <a:pt x="0" y="684008"/>
                  </a:cubicBezTo>
                  <a:lnTo>
                    <a:pt x="0" y="699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152" tIns="47152" rIns="47152" bIns="4715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Fit Parabola to Neighborhood of Maximum Difference</a:t>
              </a:r>
              <a:endParaRPr lang="en-US" sz="16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5400000">
              <a:off x="8244880" y="2837510"/>
              <a:ext cx="159449" cy="140624"/>
            </a:xfrm>
            <a:custGeom>
              <a:avLst/>
              <a:gdLst>
                <a:gd name="connsiteX0" fmla="*/ 0 w 213600"/>
                <a:gd name="connsiteY0" fmla="*/ 34685 h 173427"/>
                <a:gd name="connsiteX1" fmla="*/ 126887 w 213600"/>
                <a:gd name="connsiteY1" fmla="*/ 34685 h 173427"/>
                <a:gd name="connsiteX2" fmla="*/ 126887 w 213600"/>
                <a:gd name="connsiteY2" fmla="*/ 0 h 173427"/>
                <a:gd name="connsiteX3" fmla="*/ 213600 w 213600"/>
                <a:gd name="connsiteY3" fmla="*/ 86714 h 173427"/>
                <a:gd name="connsiteX4" fmla="*/ 126887 w 213600"/>
                <a:gd name="connsiteY4" fmla="*/ 173427 h 173427"/>
                <a:gd name="connsiteX5" fmla="*/ 126887 w 213600"/>
                <a:gd name="connsiteY5" fmla="*/ 138742 h 173427"/>
                <a:gd name="connsiteX6" fmla="*/ 0 w 213600"/>
                <a:gd name="connsiteY6" fmla="*/ 138742 h 173427"/>
                <a:gd name="connsiteX7" fmla="*/ 0 w 213600"/>
                <a:gd name="connsiteY7" fmla="*/ 34685 h 1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600" h="173427">
                  <a:moveTo>
                    <a:pt x="0" y="34685"/>
                  </a:moveTo>
                  <a:lnTo>
                    <a:pt x="126887" y="34685"/>
                  </a:lnTo>
                  <a:lnTo>
                    <a:pt x="126887" y="0"/>
                  </a:lnTo>
                  <a:lnTo>
                    <a:pt x="213600" y="86714"/>
                  </a:lnTo>
                  <a:lnTo>
                    <a:pt x="126887" y="173427"/>
                  </a:lnTo>
                  <a:lnTo>
                    <a:pt x="126887" y="138742"/>
                  </a:lnTo>
                  <a:lnTo>
                    <a:pt x="0" y="138742"/>
                  </a:lnTo>
                  <a:lnTo>
                    <a:pt x="0" y="34685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4684" rIns="52027" bIns="3468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Cambria" panose="02040503050406030204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685067" y="3027251"/>
              <a:ext cx="1271780" cy="917924"/>
            </a:xfrm>
            <a:custGeom>
              <a:avLst/>
              <a:gdLst>
                <a:gd name="connsiteX0" fmla="*/ 0 w 699306"/>
                <a:gd name="connsiteY0" fmla="*/ 69931 h 753939"/>
                <a:gd name="connsiteX1" fmla="*/ 69931 w 699306"/>
                <a:gd name="connsiteY1" fmla="*/ 0 h 753939"/>
                <a:gd name="connsiteX2" fmla="*/ 629375 w 699306"/>
                <a:gd name="connsiteY2" fmla="*/ 0 h 753939"/>
                <a:gd name="connsiteX3" fmla="*/ 699306 w 699306"/>
                <a:gd name="connsiteY3" fmla="*/ 69931 h 753939"/>
                <a:gd name="connsiteX4" fmla="*/ 699306 w 699306"/>
                <a:gd name="connsiteY4" fmla="*/ 684008 h 753939"/>
                <a:gd name="connsiteX5" fmla="*/ 629375 w 699306"/>
                <a:gd name="connsiteY5" fmla="*/ 753939 h 753939"/>
                <a:gd name="connsiteX6" fmla="*/ 69931 w 699306"/>
                <a:gd name="connsiteY6" fmla="*/ 753939 h 753939"/>
                <a:gd name="connsiteX7" fmla="*/ 0 w 699306"/>
                <a:gd name="connsiteY7" fmla="*/ 684008 h 753939"/>
                <a:gd name="connsiteX8" fmla="*/ 0 w 699306"/>
                <a:gd name="connsiteY8" fmla="*/ 69931 h 7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306" h="753939">
                  <a:moveTo>
                    <a:pt x="0" y="69931"/>
                  </a:moveTo>
                  <a:cubicBezTo>
                    <a:pt x="0" y="31309"/>
                    <a:pt x="31309" y="0"/>
                    <a:pt x="69931" y="0"/>
                  </a:cubicBezTo>
                  <a:lnTo>
                    <a:pt x="629375" y="0"/>
                  </a:lnTo>
                  <a:cubicBezTo>
                    <a:pt x="667997" y="0"/>
                    <a:pt x="699306" y="31309"/>
                    <a:pt x="699306" y="69931"/>
                  </a:cubicBezTo>
                  <a:lnTo>
                    <a:pt x="699306" y="684008"/>
                  </a:lnTo>
                  <a:cubicBezTo>
                    <a:pt x="699306" y="722630"/>
                    <a:pt x="667997" y="753939"/>
                    <a:pt x="629375" y="753939"/>
                  </a:cubicBezTo>
                  <a:lnTo>
                    <a:pt x="69931" y="753939"/>
                  </a:lnTo>
                  <a:cubicBezTo>
                    <a:pt x="31309" y="753939"/>
                    <a:pt x="0" y="722630"/>
                    <a:pt x="0" y="684008"/>
                  </a:cubicBezTo>
                  <a:lnTo>
                    <a:pt x="0" y="699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152" tIns="47152" rIns="47152" bIns="4715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Calculate Parabola Vertex</a:t>
              </a:r>
              <a:endParaRPr lang="en-US" sz="16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2452">
              <a:off x="5557514" y="3414070"/>
              <a:ext cx="348495" cy="214228"/>
            </a:xfrm>
            <a:custGeom>
              <a:avLst/>
              <a:gdLst>
                <a:gd name="connsiteX0" fmla="*/ 0 w 284813"/>
                <a:gd name="connsiteY0" fmla="*/ 34685 h 173427"/>
                <a:gd name="connsiteX1" fmla="*/ 198100 w 284813"/>
                <a:gd name="connsiteY1" fmla="*/ 34685 h 173427"/>
                <a:gd name="connsiteX2" fmla="*/ 198100 w 284813"/>
                <a:gd name="connsiteY2" fmla="*/ 0 h 173427"/>
                <a:gd name="connsiteX3" fmla="*/ 284813 w 284813"/>
                <a:gd name="connsiteY3" fmla="*/ 86714 h 173427"/>
                <a:gd name="connsiteX4" fmla="*/ 198100 w 284813"/>
                <a:gd name="connsiteY4" fmla="*/ 173427 h 173427"/>
                <a:gd name="connsiteX5" fmla="*/ 198100 w 284813"/>
                <a:gd name="connsiteY5" fmla="*/ 138742 h 173427"/>
                <a:gd name="connsiteX6" fmla="*/ 0 w 284813"/>
                <a:gd name="connsiteY6" fmla="*/ 138742 h 173427"/>
                <a:gd name="connsiteX7" fmla="*/ 0 w 284813"/>
                <a:gd name="connsiteY7" fmla="*/ 34685 h 1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813" h="173427">
                  <a:moveTo>
                    <a:pt x="284813" y="138742"/>
                  </a:moveTo>
                  <a:lnTo>
                    <a:pt x="86713" y="138742"/>
                  </a:lnTo>
                  <a:lnTo>
                    <a:pt x="86713" y="173427"/>
                  </a:lnTo>
                  <a:lnTo>
                    <a:pt x="0" y="86713"/>
                  </a:lnTo>
                  <a:lnTo>
                    <a:pt x="86713" y="0"/>
                  </a:lnTo>
                  <a:lnTo>
                    <a:pt x="86713" y="34685"/>
                  </a:lnTo>
                  <a:lnTo>
                    <a:pt x="284813" y="34685"/>
                  </a:lnTo>
                  <a:lnTo>
                    <a:pt x="284813" y="138742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28" tIns="34686" rIns="0" bIns="3468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Cambria" panose="02040503050406030204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0800000">
              <a:off x="5559352" y="2254817"/>
              <a:ext cx="348495" cy="214228"/>
            </a:xfrm>
            <a:custGeom>
              <a:avLst/>
              <a:gdLst>
                <a:gd name="connsiteX0" fmla="*/ 0 w 284813"/>
                <a:gd name="connsiteY0" fmla="*/ 34685 h 173427"/>
                <a:gd name="connsiteX1" fmla="*/ 198100 w 284813"/>
                <a:gd name="connsiteY1" fmla="*/ 34685 h 173427"/>
                <a:gd name="connsiteX2" fmla="*/ 198100 w 284813"/>
                <a:gd name="connsiteY2" fmla="*/ 0 h 173427"/>
                <a:gd name="connsiteX3" fmla="*/ 284813 w 284813"/>
                <a:gd name="connsiteY3" fmla="*/ 86714 h 173427"/>
                <a:gd name="connsiteX4" fmla="*/ 198100 w 284813"/>
                <a:gd name="connsiteY4" fmla="*/ 173427 h 173427"/>
                <a:gd name="connsiteX5" fmla="*/ 198100 w 284813"/>
                <a:gd name="connsiteY5" fmla="*/ 138742 h 173427"/>
                <a:gd name="connsiteX6" fmla="*/ 0 w 284813"/>
                <a:gd name="connsiteY6" fmla="*/ 138742 h 173427"/>
                <a:gd name="connsiteX7" fmla="*/ 0 w 284813"/>
                <a:gd name="connsiteY7" fmla="*/ 34685 h 1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813" h="173427">
                  <a:moveTo>
                    <a:pt x="284813" y="138742"/>
                  </a:moveTo>
                  <a:lnTo>
                    <a:pt x="86713" y="138742"/>
                  </a:lnTo>
                  <a:lnTo>
                    <a:pt x="86713" y="173427"/>
                  </a:lnTo>
                  <a:lnTo>
                    <a:pt x="0" y="86713"/>
                  </a:lnTo>
                  <a:lnTo>
                    <a:pt x="86713" y="0"/>
                  </a:lnTo>
                  <a:lnTo>
                    <a:pt x="86713" y="34685"/>
                  </a:lnTo>
                  <a:lnTo>
                    <a:pt x="284813" y="34685"/>
                  </a:lnTo>
                  <a:lnTo>
                    <a:pt x="284813" y="138742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28" tIns="34686" rIns="0" bIns="3468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Cambria" panose="020405030504060302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10800000">
              <a:off x="7274740" y="2278071"/>
              <a:ext cx="348495" cy="214228"/>
            </a:xfrm>
            <a:custGeom>
              <a:avLst/>
              <a:gdLst>
                <a:gd name="connsiteX0" fmla="*/ 0 w 284813"/>
                <a:gd name="connsiteY0" fmla="*/ 34685 h 173427"/>
                <a:gd name="connsiteX1" fmla="*/ 198100 w 284813"/>
                <a:gd name="connsiteY1" fmla="*/ 34685 h 173427"/>
                <a:gd name="connsiteX2" fmla="*/ 198100 w 284813"/>
                <a:gd name="connsiteY2" fmla="*/ 0 h 173427"/>
                <a:gd name="connsiteX3" fmla="*/ 284813 w 284813"/>
                <a:gd name="connsiteY3" fmla="*/ 86714 h 173427"/>
                <a:gd name="connsiteX4" fmla="*/ 198100 w 284813"/>
                <a:gd name="connsiteY4" fmla="*/ 173427 h 173427"/>
                <a:gd name="connsiteX5" fmla="*/ 198100 w 284813"/>
                <a:gd name="connsiteY5" fmla="*/ 138742 h 173427"/>
                <a:gd name="connsiteX6" fmla="*/ 0 w 284813"/>
                <a:gd name="connsiteY6" fmla="*/ 138742 h 173427"/>
                <a:gd name="connsiteX7" fmla="*/ 0 w 284813"/>
                <a:gd name="connsiteY7" fmla="*/ 34685 h 1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813" h="173427">
                  <a:moveTo>
                    <a:pt x="284813" y="138742"/>
                  </a:moveTo>
                  <a:lnTo>
                    <a:pt x="86713" y="138742"/>
                  </a:lnTo>
                  <a:lnTo>
                    <a:pt x="86713" y="173427"/>
                  </a:lnTo>
                  <a:lnTo>
                    <a:pt x="0" y="86713"/>
                  </a:lnTo>
                  <a:lnTo>
                    <a:pt x="86713" y="0"/>
                  </a:lnTo>
                  <a:lnTo>
                    <a:pt x="86713" y="34685"/>
                  </a:lnTo>
                  <a:lnTo>
                    <a:pt x="284813" y="34685"/>
                  </a:lnTo>
                  <a:lnTo>
                    <a:pt x="284813" y="138742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028" tIns="34686" rIns="0" bIns="3468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Cambria" panose="02040503050406030204" pitchFamily="18" charset="0"/>
              </a:endParaRPr>
            </a:p>
          </p:txBody>
        </p:sp>
      </p:grpSp>
      <p:sp>
        <p:nvSpPr>
          <p:cNvPr id="5" name="Bent Arrow 4"/>
          <p:cNvSpPr/>
          <p:nvPr/>
        </p:nvSpPr>
        <p:spPr>
          <a:xfrm flipV="1">
            <a:off x="3426734" y="4437755"/>
            <a:ext cx="622752" cy="80371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2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7088" y="3391245"/>
            <a:ext cx="3739841" cy="2046169"/>
          </a:xfrm>
          <a:prstGeom prst="rect">
            <a:avLst/>
          </a:prstGeom>
          <a:solidFill>
            <a:srgbClr val="9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3220" y="2905314"/>
            <a:ext cx="4052513" cy="3021957"/>
          </a:xfrm>
          <a:prstGeom prst="rect">
            <a:avLst/>
          </a:prstGeom>
          <a:solidFill>
            <a:srgbClr val="9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data from </a:t>
            </a:r>
            <a:r>
              <a:rPr lang="en-US" dirty="0" err="1" smtClean="0"/>
              <a:t>SuperSite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5" name="Content Placeholder 4" descr="T:\Dropbox\CFRSL\MWR GeoLocation\Brad's Code\single_ifov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11413" r="17446" b="4948"/>
          <a:stretch/>
        </p:blipFill>
        <p:spPr bwMode="auto">
          <a:xfrm>
            <a:off x="8077199" y="2845323"/>
            <a:ext cx="3124201" cy="31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FFF7F"/>
              </a:clrFrom>
              <a:clrTo>
                <a:srgbClr val="7FF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7841" r="9628" b="10957"/>
          <a:stretch/>
        </p:blipFill>
        <p:spPr>
          <a:xfrm>
            <a:off x="1077686" y="2884715"/>
            <a:ext cx="5736772" cy="305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66" y="1225923"/>
            <a:ext cx="3008347" cy="148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92652"/>
                <a:ext cx="63875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Pre-select bounding box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Typically ten to twelve geolocated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92652"/>
                <a:ext cx="6387548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719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2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2" y="1701542"/>
            <a:ext cx="5437816" cy="38433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Fit </a:t>
            </a:r>
            <a:r>
              <a:rPr lang="en-US" dirty="0"/>
              <a:t>least-squares parabola to neighborhood of </a:t>
            </a:r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6629400" y="3028950"/>
            <a:ext cx="1057275" cy="2257897"/>
            <a:chOff x="6629400" y="3028950"/>
            <a:chExt cx="1057275" cy="225789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629400" y="3043238"/>
              <a:ext cx="185177" cy="224360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991350" y="3028950"/>
              <a:ext cx="176213" cy="222408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39013" y="3033713"/>
              <a:ext cx="176212" cy="222885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815138" y="3033713"/>
              <a:ext cx="176212" cy="22479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167563" y="3033713"/>
              <a:ext cx="171450" cy="2219325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515225" y="3033713"/>
              <a:ext cx="171450" cy="222885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73657" y="1674389"/>
            <a:ext cx="4332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Differences of successive points define slopes (yellow and 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Parabola Maximum fits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Vertex of Parabola defines crossing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Note that nearly ideal case shows vertex closely aligned to an IFOV center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9900938" y="3827700"/>
            <a:ext cx="1071862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Fit Parabola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9880688" y="4597050"/>
            <a:ext cx="1112362" cy="49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2B2BFF"/>
                </a:solidFill>
              </a:rPr>
              <a:t>Derivatives</a:t>
            </a:r>
            <a:endParaRPr lang="en-US" sz="1400" dirty="0">
              <a:solidFill>
                <a:srgbClr val="2B2BFF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9292700" y="4215051"/>
            <a:ext cx="75808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9671740" y="4839813"/>
            <a:ext cx="310460" cy="2619"/>
          </a:xfrm>
          <a:prstGeom prst="straightConnector1">
            <a:avLst/>
          </a:prstGeom>
          <a:ln w="44450">
            <a:solidFill>
              <a:srgbClr val="2B2B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2033" y="1925429"/>
            <a:ext cx="1583871" cy="1042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assign slope location between </a:t>
                </a:r>
                <a:r>
                  <a:rPr lang="en-US" dirty="0" smtClean="0"/>
                  <a:t>points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49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02" y="1642586"/>
            <a:ext cx="5772890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2013" y="2108468"/>
                <a:ext cx="433258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Note that differences lie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</a:endParaRPr>
              </a:p>
              <a:p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" panose="02040503050406030204" pitchFamily="18" charset="0"/>
                  </a:rPr>
                  <a:t>Typically 4-6 samples used for fitting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13" y="2108468"/>
                <a:ext cx="4332589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828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5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Thesis Objective</a:t>
            </a:r>
            <a:endParaRPr lang="en-US" sz="36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642" y="126419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Develop an algorithm to perform a quantitative evaluation of the geolocation accuracy of Microwave Radiometer (MWR) multi-beam footprints on the earth’s surface </a:t>
                </a:r>
              </a:p>
              <a:p>
                <a:r>
                  <a:rPr lang="en-US" dirty="0"/>
                  <a:t>Deliver statistical data to the CONAE for corrective action in future data processing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Process at least one year of MWR data and perform a statistical assessment of all individual beam footprints </a:t>
                </a:r>
                <a:r>
                  <a:rPr lang="en-US" dirty="0"/>
                  <a:t>geolocation </a:t>
                </a:r>
                <a:r>
                  <a:rPr lang="en-US" dirty="0" smtClean="0"/>
                  <a:t>errors for (8 beams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3 frequency/polarization combinations)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642" y="1264193"/>
                <a:ext cx="10515600" cy="4351338"/>
              </a:xfrm>
              <a:blipFill rotWithShape="0">
                <a:blip r:embed="rId3"/>
                <a:stretch>
                  <a:fillRect l="-1043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2012198045754_CN_47_ON_5910_MWR_L1_V6.0_beta3 RX37H_B2_des_Lat_51.28 Lon_3.0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1" b="17572"/>
          <a:stretch/>
        </p:blipFill>
        <p:spPr>
          <a:xfrm>
            <a:off x="2730339" y="1261872"/>
            <a:ext cx="7848922" cy="50657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65760"/>
            <a:ext cx="10515600" cy="89611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Interpolate vertex to a </a:t>
            </a:r>
            <a:r>
              <a:rPr lang="en-US" dirty="0" err="1"/>
              <a:t>lat</a:t>
            </a:r>
            <a:r>
              <a:rPr lang="en-US" dirty="0"/>
              <a:t>/long between data, find nearest coast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980121" y="1477074"/>
            <a:ext cx="2430622" cy="4286147"/>
            <a:chOff x="5980121" y="1477074"/>
            <a:chExt cx="2430622" cy="428614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6463507" y="3707606"/>
              <a:ext cx="85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022983" y="1562798"/>
              <a:ext cx="968366" cy="41147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67538" y="1477074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905625" y="1778000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43712" y="2078926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57988" y="2379852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79404" y="2678397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11938" y="2965289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549232" y="3266215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16676" y="3871941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330952" y="4172867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66659" y="4473793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02366" y="4774719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30139" y="5075645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65845" y="5376571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980121" y="5677497"/>
              <a:ext cx="85724" cy="85724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59725" y="1562798"/>
              <a:ext cx="136525" cy="104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4" idx="3"/>
              <a:endCxn id="24" idx="1"/>
            </p:cNvCxnSpPr>
            <p:nvPr/>
          </p:nvCxnSpPr>
          <p:spPr>
            <a:xfrm flipH="1">
              <a:off x="7959725" y="1614837"/>
              <a:ext cx="136525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49232" y="3629025"/>
              <a:ext cx="0" cy="78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63507" y="3629025"/>
              <a:ext cx="0" cy="78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980363" y="1789905"/>
              <a:ext cx="85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66088" y="1711324"/>
              <a:ext cx="0" cy="78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980363" y="1711324"/>
              <a:ext cx="0" cy="78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980363" y="1711324"/>
              <a:ext cx="85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1096" y="3553981"/>
              <a:ext cx="1431147" cy="2369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42370" y="3602134"/>
              <a:ext cx="1431147" cy="23693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155736" y="3231754"/>
              <a:ext cx="85300" cy="464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7052230" y="3791665"/>
              <a:ext cx="85300" cy="464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89385" y="3980466"/>
              <a:ext cx="132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00"/>
                  </a:solidFill>
                </a:rPr>
                <a:t>Geolocation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error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2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Supersite Selection Algorithm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18843"/>
              </p:ext>
            </p:extLst>
          </p:nvPr>
        </p:nvGraphicFramePr>
        <p:xfrm>
          <a:off x="838200" y="1690688"/>
          <a:ext cx="10363200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7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Algorithm: Step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037084"/>
              </p:ext>
            </p:extLst>
          </p:nvPr>
        </p:nvGraphicFramePr>
        <p:xfrm>
          <a:off x="841248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1"/>
          <a:stretch/>
        </p:blipFill>
        <p:spPr bwMode="auto">
          <a:xfrm>
            <a:off x="6227792" y="2033609"/>
            <a:ext cx="3883225" cy="1776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62244" y="2447141"/>
            <a:ext cx="13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Threshold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093864" y="2628900"/>
            <a:ext cx="463300" cy="1039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76673" y="5631069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Samples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75" y="3789917"/>
            <a:ext cx="3883489" cy="18411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564880" y="4354830"/>
            <a:ext cx="91440" cy="7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58200" y="4563449"/>
            <a:ext cx="91440" cy="7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45805" y="4820470"/>
            <a:ext cx="91440" cy="72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Supersite Selection Advances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4824845" cy="4208250"/>
          </a:xfrm>
        </p:spPr>
        <p:txBody>
          <a:bodyPr/>
          <a:lstStyle/>
          <a:p>
            <a:pPr algn="l"/>
            <a:r>
              <a:rPr lang="en-US" dirty="0" smtClean="0"/>
              <a:t>Bulk Processing with minimal oversight</a:t>
            </a:r>
          </a:p>
          <a:p>
            <a:pPr algn="l"/>
            <a:r>
              <a:rPr lang="en-US" dirty="0" smtClean="0"/>
              <a:t>Evaluate visual fitness in Google Earth</a:t>
            </a:r>
          </a:p>
          <a:p>
            <a:pPr algn="l"/>
            <a:r>
              <a:rPr lang="en-US" dirty="0" smtClean="0"/>
              <a:t>Automated </a:t>
            </a:r>
            <a:r>
              <a:rPr lang="en-US" dirty="0" err="1" smtClean="0"/>
              <a:t>kml</a:t>
            </a:r>
            <a:r>
              <a:rPr lang="en-US" dirty="0" smtClean="0"/>
              <a:t> interface allows rapid selection and simple (yes/[]) input</a:t>
            </a:r>
          </a:p>
          <a:p>
            <a:pPr algn="l"/>
            <a:r>
              <a:rPr lang="en-US" dirty="0" smtClean="0"/>
              <a:t>Average of 16 supersites per beam and polarization</a:t>
            </a:r>
          </a:p>
          <a:p>
            <a:pPr marL="0" indent="0" algn="l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46" y="1825625"/>
            <a:ext cx="4792054" cy="420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0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293" y="2971800"/>
            <a:ext cx="566772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MWR </a:t>
            </a:r>
            <a:r>
              <a:rPr lang="en-US" dirty="0" err="1" smtClean="0"/>
              <a:t>Geolocation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E5A8-D41A-4132-8362-8FA89B9D87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312" y="257504"/>
            <a:ext cx="10195303" cy="7315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B1 Ascending Supersite No. 1, 14 AQ cycles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57" y="1100972"/>
            <a:ext cx="3560748" cy="2443594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54" y="1015215"/>
            <a:ext cx="3486810" cy="261510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5976" b="5360"/>
          <a:stretch/>
        </p:blipFill>
        <p:spPr>
          <a:xfrm>
            <a:off x="2515716" y="4288082"/>
            <a:ext cx="2677886" cy="2318658"/>
          </a:xfrm>
          <a:prstGeom prst="rect">
            <a:avLst/>
          </a:prstGeom>
        </p:spPr>
      </p:pic>
      <p:pic>
        <p:nvPicPr>
          <p:cNvPr id="14" name="Content Placeholder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10" y="4291962"/>
            <a:ext cx="3091896" cy="2318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6697" y="1952538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IFOV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 trajectory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V- &amp; H-pol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1887285" y="2414203"/>
            <a:ext cx="976792" cy="4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4224" y="3922768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Google Earth 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0510" y="3645631"/>
            <a:ext cx="201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CONAE V- &amp; H- 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</a:rPr>
              <a:t>Boresight</a:t>
            </a:r>
            <a:r>
              <a:rPr lang="en-US" dirty="0">
                <a:latin typeface="Cambria" panose="02040503050406030204" pitchFamily="18" charset="0"/>
              </a:rPr>
              <a:t> pointing</a:t>
            </a:r>
          </a:p>
        </p:txBody>
      </p:sp>
      <p:sp>
        <p:nvSpPr>
          <p:cNvPr id="19" name="Oval 18"/>
          <p:cNvSpPr/>
          <p:nvPr/>
        </p:nvSpPr>
        <p:spPr>
          <a:xfrm rot="19223389">
            <a:off x="2685320" y="4961643"/>
            <a:ext cx="2473254" cy="1000559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5336" y="5513256"/>
            <a:ext cx="900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Typical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MWR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IFOV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5946" y="2028872"/>
            <a:ext cx="231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Tb slopes vs. </a:t>
            </a:r>
            <a:r>
              <a:rPr lang="en-US" dirty="0" smtClean="0">
                <a:latin typeface="Cambria" panose="02040503050406030204" pitchFamily="18" charset="0"/>
              </a:rPr>
              <a:t>distance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V-pol &amp; H-pol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Error </a:t>
            </a:r>
            <a:r>
              <a:rPr lang="en-US" dirty="0" smtClean="0"/>
              <a:t>Analysis Results by Beam, 1-8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26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58" y="1028655"/>
            <a:ext cx="6969398" cy="1732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58" y="4567752"/>
            <a:ext cx="6969398" cy="1732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58" y="2779154"/>
            <a:ext cx="6969398" cy="173256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52725" y="941825"/>
            <a:ext cx="81915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2B2BFF"/>
                </a:solidFill>
              </a:rPr>
              <a:t>23H</a:t>
            </a:r>
            <a:endParaRPr lang="en-US" sz="2400" dirty="0">
              <a:solidFill>
                <a:srgbClr val="2B2B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52725" y="4449205"/>
            <a:ext cx="81915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2B2BFF"/>
                </a:solidFill>
              </a:rPr>
              <a:t>37H</a:t>
            </a:r>
            <a:endParaRPr lang="en-US" sz="2400" dirty="0">
              <a:solidFill>
                <a:srgbClr val="2B2BFF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52725" y="2678862"/>
            <a:ext cx="81915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2B2BFF"/>
                </a:solidFill>
              </a:rPr>
              <a:t>37V</a:t>
            </a:r>
            <a:endParaRPr lang="en-US" sz="2400" dirty="0">
              <a:solidFill>
                <a:srgbClr val="2B2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37V &amp; H Comparison by Beam, 1-8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3" y="3864610"/>
            <a:ext cx="9011736" cy="22402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8500" y="3864610"/>
            <a:ext cx="476730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2B2BFF"/>
                </a:solidFill>
              </a:rPr>
              <a:t>Difference: 37H – 37V</a:t>
            </a:r>
            <a:endParaRPr lang="en-US" sz="2400" dirty="0">
              <a:solidFill>
                <a:srgbClr val="2B2B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3" y="1372870"/>
            <a:ext cx="9011736" cy="224027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47850" y="2021203"/>
            <a:ext cx="90015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37V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88350" y="2408553"/>
            <a:ext cx="819150" cy="62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2B2BFF"/>
                </a:solidFill>
              </a:rPr>
              <a:t>37H</a:t>
            </a:r>
            <a:endParaRPr lang="en-US" sz="2400" dirty="0">
              <a:solidFill>
                <a:srgbClr val="2B2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Histograms for 8 beams 37V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57" y="3764823"/>
            <a:ext cx="2490338" cy="22740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7" y="3764823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7" y="3764823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" y="3764823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57" y="1248261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7" y="1248261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7" y="1248261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" y="1248261"/>
            <a:ext cx="2490338" cy="227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596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988481"/>
              </p:ext>
            </p:extLst>
          </p:nvPr>
        </p:nvGraphicFramePr>
        <p:xfrm>
          <a:off x="838200" y="4054475"/>
          <a:ext cx="10515600" cy="191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  <a:gridCol w="65722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Beam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36.5V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σ=2.4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n=790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σ=2.0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n=745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σ=3.9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σ=4.1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n=486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36.5H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σ=3.2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n=1076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σ=4.2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n=1196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M=4.6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σ=4.6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n=1032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M=4.8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σ=2.4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n=763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23.8H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σ=5.6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n=712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M=-.3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σ=6.3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n=561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σ=1.9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n=316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σ=3.9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n=522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90109"/>
              </p:ext>
            </p:extLst>
          </p:nvPr>
        </p:nvGraphicFramePr>
        <p:xfrm>
          <a:off x="819160" y="1557867"/>
          <a:ext cx="10534640" cy="195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  <a:gridCol w="658415"/>
              </a:tblGrid>
              <a:tr h="37953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Beam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Beam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80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Error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Error Std. </a:t>
                      </a:r>
                      <a:r>
                        <a:rPr lang="en-US" sz="1400" u="none" strike="noStrike" dirty="0" smtClean="0">
                          <a:effectLst/>
                          <a:latin typeface="+mj-lt"/>
                        </a:rPr>
                        <a:t>Dev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9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36.5V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σ=4.3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n=699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σ=2.0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n=483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σ=3.7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n=1100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σ=1.9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n=722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9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36.5H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σ=4.5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n=1193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σ=5.4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n=802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σ=2.4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n=1020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M=3.2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σ=4.1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n=989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9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23.8H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σ=3.7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n=511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M=-0.2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σ=5.5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n=441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j-lt"/>
                        </a:rPr>
                        <a:t>M=-1.1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  <a:latin typeface="+mj-lt"/>
                        </a:rPr>
                        <a:t>σ=3.5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M=-0.9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+mj-lt"/>
                        </a:rPr>
                        <a:t>σ=2.2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n=536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2781300" y="3570350"/>
            <a:ext cx="5867400" cy="4466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*All errors in units of kilometers</a:t>
            </a:r>
          </a:p>
        </p:txBody>
      </p:sp>
    </p:spTree>
    <p:extLst>
      <p:ext uri="{BB962C8B-B14F-4D97-AF65-F5344CB8AC3E}">
        <p14:creationId xmlns:p14="http://schemas.microsoft.com/office/powerpoint/2010/main" val="33054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Aquarius/SAC-D Overview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780475" y="1535214"/>
            <a:ext cx="6504797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latin typeface="Cambria" pitchFamily="18" charset="0"/>
              </a:rPr>
              <a:t>NASA Aquarius instrument</a:t>
            </a:r>
          </a:p>
          <a:p>
            <a:pPr lvl="1" algn="l"/>
            <a:r>
              <a:rPr lang="en-US" dirty="0" smtClean="0"/>
              <a:t>Microwave r</a:t>
            </a:r>
            <a:r>
              <a:rPr lang="en-US" dirty="0" smtClean="0">
                <a:latin typeface="Cambria" pitchFamily="18" charset="0"/>
              </a:rPr>
              <a:t>adiometer/scatterometer</a:t>
            </a:r>
          </a:p>
          <a:p>
            <a:pPr lvl="1" algn="l"/>
            <a:r>
              <a:rPr lang="en-US" dirty="0" smtClean="0"/>
              <a:t>Operates </a:t>
            </a:r>
            <a:r>
              <a:rPr lang="en-US" dirty="0"/>
              <a:t>at L-band (1.4 </a:t>
            </a:r>
            <a:r>
              <a:rPr lang="en-US" dirty="0" smtClean="0"/>
              <a:t>GHz)</a:t>
            </a:r>
          </a:p>
          <a:p>
            <a:pPr lvl="1" algn="l"/>
            <a:r>
              <a:rPr lang="en-US" dirty="0" smtClean="0">
                <a:latin typeface="Cambria" pitchFamily="18" charset="0"/>
              </a:rPr>
              <a:t>3 beam IFOV’s (~ 150 km diameter) perpendicular to line of flight</a:t>
            </a:r>
          </a:p>
          <a:p>
            <a:pPr lvl="1" algn="l"/>
            <a:r>
              <a:rPr lang="en-US" dirty="0" smtClean="0"/>
              <a:t>380 </a:t>
            </a:r>
            <a:r>
              <a:rPr lang="en-US" dirty="0"/>
              <a:t>km swath </a:t>
            </a:r>
            <a:r>
              <a:rPr lang="en-US" dirty="0" smtClean="0"/>
              <a:t>width</a:t>
            </a:r>
            <a:endParaRPr lang="en-US" sz="700" dirty="0" smtClean="0">
              <a:latin typeface="Cambria" pitchFamily="18" charset="0"/>
            </a:endParaRPr>
          </a:p>
          <a:p>
            <a:pPr algn="l"/>
            <a:r>
              <a:rPr lang="en-US" b="1" dirty="0" smtClean="0">
                <a:latin typeface="Cambria" pitchFamily="18" charset="0"/>
              </a:rPr>
              <a:t>CONAE MWR Instrument</a:t>
            </a:r>
          </a:p>
          <a:p>
            <a:pPr lvl="1" algn="l"/>
            <a:r>
              <a:rPr lang="en-US" dirty="0" smtClean="0"/>
              <a:t>Provides </a:t>
            </a:r>
            <a:r>
              <a:rPr lang="en-US" dirty="0"/>
              <a:t>geophysical retrievals that are collocated with AQ 3-beam </a:t>
            </a:r>
            <a:r>
              <a:rPr lang="en-US" dirty="0" smtClean="0"/>
              <a:t>footprints</a:t>
            </a:r>
          </a:p>
          <a:p>
            <a:pPr lvl="1" algn="l"/>
            <a:r>
              <a:rPr lang="en-US" dirty="0" smtClean="0">
                <a:latin typeface="Cambria" pitchFamily="18" charset="0"/>
              </a:rPr>
              <a:t>K- (H-pol) and </a:t>
            </a:r>
            <a:r>
              <a:rPr lang="en-US" dirty="0" err="1" smtClean="0">
                <a:latin typeface="Cambria" pitchFamily="18" charset="0"/>
              </a:rPr>
              <a:t>Ka</a:t>
            </a:r>
            <a:r>
              <a:rPr lang="en-US" dirty="0" smtClean="0">
                <a:latin typeface="Cambria" pitchFamily="18" charset="0"/>
              </a:rPr>
              <a:t>-band (V&amp;H-pol)</a:t>
            </a:r>
          </a:p>
          <a:p>
            <a:pPr lvl="1" algn="l"/>
            <a:r>
              <a:rPr lang="en-US" dirty="0" smtClean="0">
                <a:latin typeface="Cambria" pitchFamily="18" charset="0"/>
              </a:rPr>
              <a:t>8 beams forward (</a:t>
            </a:r>
            <a:r>
              <a:rPr lang="en-US" dirty="0" err="1" smtClean="0">
                <a:latin typeface="Cambria" pitchFamily="18" charset="0"/>
              </a:rPr>
              <a:t>Ka</a:t>
            </a:r>
            <a:r>
              <a:rPr lang="en-US" dirty="0" smtClean="0">
                <a:latin typeface="Cambria" pitchFamily="18" charset="0"/>
              </a:rPr>
              <a:t>-band), 8 beams aft (K-band)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72" y="2027527"/>
            <a:ext cx="4362450" cy="32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44" y="0"/>
            <a:ext cx="10515600" cy="9144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Conclusions: All thesis objectives met!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45" y="900343"/>
            <a:ext cx="10832522" cy="5553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Objective: Create algorithm to calculate MWR </a:t>
            </a:r>
            <a:r>
              <a:rPr lang="en-US" dirty="0" err="1" smtClean="0"/>
              <a:t>geolocation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Implemented max-slope algorithm and verified 50% beam-fill using 2D MWR antenna pattern convolutions against real Tb images of land/water coast</a:t>
            </a:r>
          </a:p>
          <a:p>
            <a:r>
              <a:rPr lang="en-US" dirty="0" smtClean="0"/>
              <a:t>Objective: Develop software package to analyze MWR orbit data</a:t>
            </a:r>
          </a:p>
          <a:p>
            <a:pPr lvl="1"/>
            <a:r>
              <a:rPr lang="en-US" dirty="0" smtClean="0"/>
              <a:t>22,000 lines of code</a:t>
            </a:r>
          </a:p>
          <a:p>
            <a:pPr lvl="1"/>
            <a:r>
              <a:rPr lang="en-US" dirty="0" smtClean="0"/>
              <a:t>Refined processing time from four days to three hours to process one-year data</a:t>
            </a:r>
          </a:p>
          <a:p>
            <a:r>
              <a:rPr lang="en-US" dirty="0" smtClean="0"/>
              <a:t>Objective: Process at least one-year of data (full seasonal cycle) to generate statistics</a:t>
            </a:r>
          </a:p>
          <a:p>
            <a:pPr lvl="1"/>
            <a:r>
              <a:rPr lang="en-US" dirty="0" smtClean="0"/>
              <a:t>3-year data record will be processed by thesis completion</a:t>
            </a:r>
          </a:p>
          <a:p>
            <a:r>
              <a:rPr lang="en-US" dirty="0" smtClean="0"/>
              <a:t>Objective: Generate statistical database of mispointing errors for CONAE use</a:t>
            </a:r>
          </a:p>
          <a:p>
            <a:pPr lvl="1"/>
            <a:r>
              <a:rPr lang="en-US" dirty="0" smtClean="0"/>
              <a:t>Preliminary processing complete for one-year, additional analysis to be completed by thesis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Future Work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88" y="1702420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Analysis of collocation histograms to determine systematic effects </a:t>
            </a:r>
          </a:p>
          <a:p>
            <a:pPr lvl="1"/>
            <a:r>
              <a:rPr lang="en-US" dirty="0" smtClean="0"/>
              <a:t>Ascending &amp; descending orbital passes </a:t>
            </a:r>
          </a:p>
          <a:p>
            <a:pPr lvl="1"/>
            <a:r>
              <a:rPr lang="en-US" dirty="0" smtClean="0"/>
              <a:t>Orientation of IFOV elliptical axis relative to coastline</a:t>
            </a:r>
          </a:p>
          <a:p>
            <a:pPr lvl="1"/>
            <a:r>
              <a:rPr lang="en-US" dirty="0" smtClean="0"/>
              <a:t>Apparent pointing error for 37H &amp; 37V beams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Conversion of </a:t>
            </a:r>
            <a:r>
              <a:rPr lang="en-US" dirty="0" err="1" smtClean="0">
                <a:latin typeface="Cambria" panose="02040503050406030204" pitchFamily="18" charset="0"/>
              </a:rPr>
              <a:t>geolocation</a:t>
            </a:r>
            <a:r>
              <a:rPr lang="en-US" dirty="0" smtClean="0">
                <a:latin typeface="Cambria" panose="02040503050406030204" pitchFamily="18" charset="0"/>
              </a:rPr>
              <a:t> error (km) to antenna pointing angles: azimuth and elevation</a:t>
            </a:r>
          </a:p>
          <a:p>
            <a:r>
              <a:rPr lang="en-US" dirty="0" smtClean="0"/>
              <a:t>Validation of beam pointing results using Deep space calibration (transitions between earth limb &amp; space)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Publications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722" y="15033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909638" indent="-909638">
              <a:buNone/>
            </a:pPr>
            <a:r>
              <a:rPr lang="en-US" b="1" dirty="0" smtClean="0"/>
              <a:t>Conference</a:t>
            </a:r>
          </a:p>
          <a:p>
            <a:pPr marL="909638" indent="-909638">
              <a:buNone/>
            </a:pPr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	</a:t>
            </a:r>
            <a:r>
              <a:rPr lang="en-US" b="1" dirty="0" smtClean="0"/>
              <a:t>B</a:t>
            </a:r>
            <a:r>
              <a:rPr lang="en-US" b="1" dirty="0"/>
              <a:t>. Clymer</a:t>
            </a:r>
            <a:r>
              <a:rPr lang="en-US" dirty="0"/>
              <a:t>, C. May, L. Schneider, F. Madero, M. </a:t>
            </a:r>
            <a:r>
              <a:rPr lang="en-US" dirty="0" err="1"/>
              <a:t>LaBanda</a:t>
            </a:r>
            <a:r>
              <a:rPr lang="en-US" dirty="0"/>
              <a:t>, M. Jacob and W. Jones, 'Microwave Radiometer (MWR) Beam-Pointing Validation for the Aquarius/SAC-D Mission', in </a:t>
            </a:r>
            <a:r>
              <a:rPr lang="en-US" i="1" dirty="0" err="1"/>
              <a:t>MicroRad</a:t>
            </a:r>
            <a:r>
              <a:rPr lang="en-US" dirty="0"/>
              <a:t>, United States, 2014</a:t>
            </a:r>
            <a:r>
              <a:rPr lang="en-US" dirty="0" smtClean="0"/>
              <a:t>.</a:t>
            </a:r>
          </a:p>
          <a:p>
            <a:pPr marL="909638" indent="-909638">
              <a:buNone/>
            </a:pPr>
            <a:r>
              <a:rPr lang="en-US" dirty="0"/>
              <a:t>[2</a:t>
            </a:r>
            <a:r>
              <a:rPr lang="en-US" dirty="0" smtClean="0"/>
              <a:t>]	</a:t>
            </a:r>
            <a:r>
              <a:rPr lang="en-US" b="1" dirty="0" smtClean="0"/>
              <a:t>B</a:t>
            </a:r>
            <a:r>
              <a:rPr lang="en-US" b="1" dirty="0"/>
              <a:t>. Clymer</a:t>
            </a:r>
            <a:r>
              <a:rPr lang="en-US" dirty="0"/>
              <a:t>, '</a:t>
            </a:r>
            <a:r>
              <a:rPr lang="en-US" dirty="0" err="1"/>
              <a:t>MicroWave</a:t>
            </a:r>
            <a:r>
              <a:rPr lang="en-US" dirty="0"/>
              <a:t> Radiometer Beam-Pointing Validation for the Aquarius/SAC-D Mission', in </a:t>
            </a:r>
            <a:r>
              <a:rPr lang="en-US" i="1" dirty="0"/>
              <a:t>Aquarius Science Team Meeting</a:t>
            </a:r>
            <a:r>
              <a:rPr lang="en-US" dirty="0"/>
              <a:t>, Seattle, WA, 2015</a:t>
            </a:r>
            <a:r>
              <a:rPr lang="en-US" dirty="0" smtClean="0"/>
              <a:t>.</a:t>
            </a:r>
          </a:p>
          <a:p>
            <a:pPr marL="909638" indent="-909638">
              <a:buNone/>
            </a:pPr>
            <a:r>
              <a:rPr lang="en-US" b="1" dirty="0" smtClean="0"/>
              <a:t>Journal</a:t>
            </a:r>
          </a:p>
          <a:p>
            <a:pPr marL="909638" indent="-909638">
              <a:buNone/>
            </a:pPr>
            <a:r>
              <a:rPr lang="en-US" b="1" dirty="0"/>
              <a:t>	</a:t>
            </a:r>
            <a:r>
              <a:rPr lang="en-US" b="1" dirty="0" smtClean="0"/>
              <a:t>B</a:t>
            </a:r>
            <a:r>
              <a:rPr lang="en-US" b="1" dirty="0"/>
              <a:t>. Clymer</a:t>
            </a:r>
            <a:r>
              <a:rPr lang="en-US" dirty="0"/>
              <a:t>, F. Madero, M. Jacob, W. Jones and C. May, 'Microwave Radiometer (MWR) Evaluation Of Multi-beam Satellite Antenna </a:t>
            </a:r>
            <a:r>
              <a:rPr lang="en-US" dirty="0" err="1"/>
              <a:t>Boresight</a:t>
            </a:r>
            <a:r>
              <a:rPr lang="en-US" dirty="0"/>
              <a:t> Pointing Using Land/Water Crossings For The Aquarius/SAC-D Mission', </a:t>
            </a:r>
            <a:r>
              <a:rPr lang="en-US" i="1" dirty="0"/>
              <a:t>JSTARS - Journal of Selected Topics in Applied Earth Observations and Remote Sensing</a:t>
            </a:r>
            <a:r>
              <a:rPr lang="en-US" dirty="0"/>
              <a:t>, vol. 8. </a:t>
            </a:r>
            <a:r>
              <a:rPr lang="en-US" b="1" dirty="0"/>
              <a:t>Under Review</a:t>
            </a:r>
            <a:endParaRPr lang="en-US" dirty="0"/>
          </a:p>
          <a:p>
            <a:pPr marL="909638" indent="-909638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42" y="3159783"/>
            <a:ext cx="1146717" cy="538434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51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Back-Up Slides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082" y="1933123"/>
            <a:ext cx="1121663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Backup</a:t>
            </a:r>
            <a:endParaRPr lang="en-US" sz="23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2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References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[1]B</a:t>
            </a:r>
            <a:r>
              <a:rPr lang="en-US" dirty="0"/>
              <a:t>. Tieu and M. Suarez, "Mission Plan, Tech. Report AS-213-0097, 2009," Buenos Aires, Argentina, 2009</a:t>
            </a:r>
            <a:r>
              <a:rPr lang="en-US" dirty="0" smtClean="0"/>
              <a:t>. </a:t>
            </a:r>
          </a:p>
          <a:p>
            <a:r>
              <a:rPr lang="en-US" dirty="0" smtClean="0"/>
              <a:t>[2]Gallery. (</a:t>
            </a:r>
            <a:r>
              <a:rPr lang="en-US" dirty="0" err="1" smtClean="0"/>
              <a:t>n.d.</a:t>
            </a:r>
            <a:r>
              <a:rPr lang="en-US" dirty="0" smtClean="0"/>
              <a:t>). Retrieved March 17, 2015, from http://aquarius.umaine.edu/cgi/gallery.htm</a:t>
            </a:r>
            <a:endParaRPr lang="en-US" dirty="0" smtClean="0">
              <a:latin typeface="Cambria" panose="02040503050406030204" pitchFamily="18" charset="0"/>
            </a:endParaRPr>
          </a:p>
          <a:p>
            <a:pPr algn="l"/>
            <a:r>
              <a:rPr lang="en-US" dirty="0" smtClean="0">
                <a:latin typeface="Cambria" panose="02040503050406030204" pitchFamily="18" charset="0"/>
              </a:rPr>
              <a:t>[3]Aquarius/SAC-D Project Overview. (2011, June 1). Retrieved March 12, 2015, from </a:t>
            </a:r>
            <a:r>
              <a:rPr lang="en-US" dirty="0" smtClean="0">
                <a:latin typeface="Cambria" panose="02040503050406030204" pitchFamily="18" charset="0"/>
                <a:hlinkClick r:id="rId2"/>
              </a:rPr>
              <a:t>http://aquarius.nasa.gov/pdfs/mission_summary.pdf</a:t>
            </a:r>
            <a:endParaRPr lang="en-US" dirty="0" smtClean="0">
              <a:latin typeface="Cambria" panose="02040503050406030204" pitchFamily="18" charset="0"/>
            </a:endParaRPr>
          </a:p>
          <a:p>
            <a:pPr algn="l"/>
            <a:r>
              <a:rPr lang="en-US" dirty="0" smtClean="0"/>
              <a:t>[4]</a:t>
            </a:r>
            <a:r>
              <a:rPr lang="en-US" dirty="0" err="1" smtClean="0"/>
              <a:t>Heliosynchronous</a:t>
            </a:r>
            <a:r>
              <a:rPr lang="en-US" dirty="0" smtClean="0"/>
              <a:t> </a:t>
            </a:r>
            <a:r>
              <a:rPr lang="en-US" dirty="0"/>
              <a:t>Orbit Graphic - "</a:t>
            </a:r>
            <a:r>
              <a:rPr lang="en-US" dirty="0" err="1"/>
              <a:t>Heliosynchronous</a:t>
            </a:r>
            <a:r>
              <a:rPr lang="en-US" dirty="0"/>
              <a:t> orbit" by Heliosynchronous_Orbit.png: </a:t>
            </a:r>
            <a:r>
              <a:rPr lang="en-US" dirty="0" err="1"/>
              <a:t>BrandirXZise</a:t>
            </a:r>
            <a:r>
              <a:rPr lang="en-US" dirty="0"/>
              <a:t> - This file was derived from: </a:t>
            </a:r>
            <a:r>
              <a:rPr lang="en-US" dirty="0" err="1"/>
              <a:t>Heliosynchronous</a:t>
            </a:r>
            <a:r>
              <a:rPr lang="en-US" dirty="0"/>
              <a:t> Orbit.png:. Licensed under CC BY-SA 3.0 via Wikimedia Commons - </a:t>
            </a:r>
            <a:r>
              <a:rPr lang="en-US" dirty="0">
                <a:hlinkClick r:id="rId3"/>
              </a:rPr>
              <a:t>http://commons.wikimedia.org/wiki/File:Heliosynchronous_orbit.svg#/</a:t>
            </a:r>
            <a:r>
              <a:rPr lang="en-US" dirty="0" smtClean="0">
                <a:hlinkClick r:id="rId3"/>
              </a:rPr>
              <a:t>media/File:Heliosynchronous_orbit.svg</a:t>
            </a:r>
            <a:endParaRPr lang="en-US" dirty="0" smtClean="0"/>
          </a:p>
          <a:p>
            <a:pPr algn="l"/>
            <a:r>
              <a:rPr lang="en-US" dirty="0" smtClean="0">
                <a:latin typeface="Cambria" panose="02040503050406030204" pitchFamily="18" charset="0"/>
              </a:rPr>
              <a:t>[5]</a:t>
            </a:r>
            <a:r>
              <a:rPr lang="en-US" dirty="0"/>
              <a:t> May, C. (2012). </a:t>
            </a:r>
            <a:r>
              <a:rPr lang="en-US" i="1" dirty="0"/>
              <a:t>Engineering evaluation of multi-beam satellite antenna boresight pointing using land/water crossings</a:t>
            </a:r>
            <a:r>
              <a:rPr lang="en-US" dirty="0"/>
              <a:t>. Orlando, Fla.: University of Central Florida.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5629" y="538826"/>
            <a:ext cx="30305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Omit or put into back-up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6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1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Instrument Geometry - Aquarius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81800" y="4034618"/>
            <a:ext cx="5311586" cy="2133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u="sng" dirty="0" smtClean="0">
                <a:latin typeface="Cambria" panose="02040503050406030204" pitchFamily="18" charset="0"/>
              </a:rPr>
              <a:t>AQ beam geom</a:t>
            </a:r>
            <a:r>
              <a:rPr lang="en-US" sz="2400" u="sng" dirty="0" smtClean="0">
                <a:latin typeface="Cambria" panose="02040503050406030204" pitchFamily="18" charset="0"/>
              </a:rPr>
              <a:t>etry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3 Beams cross-track (azimuth 90</a:t>
            </a:r>
            <a:r>
              <a:rPr lang="en-US" sz="2400" baseline="30000" dirty="0" smtClean="0">
                <a:latin typeface="Cambria" pitchFamily="18" charset="0"/>
              </a:rPr>
              <a:t>o</a:t>
            </a:r>
            <a:r>
              <a:rPr lang="en-US" sz="2400" dirty="0" smtClean="0">
                <a:latin typeface="Cambria" pitchFamily="18" charset="0"/>
              </a:rPr>
              <a:t>)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IFOV size: </a:t>
            </a:r>
          </a:p>
          <a:p>
            <a:pPr lvl="1"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000" dirty="0" smtClean="0">
                <a:latin typeface="Cambria" pitchFamily="18" charset="0"/>
              </a:rPr>
              <a:t>79x94 km – 96x156 </a:t>
            </a:r>
            <a:r>
              <a:rPr lang="en-US" sz="2000" dirty="0">
                <a:latin typeface="Cambria" pitchFamily="18" charset="0"/>
              </a:rPr>
              <a:t>k</a:t>
            </a:r>
            <a:r>
              <a:rPr lang="en-US" sz="2000" dirty="0" smtClean="0">
                <a:latin typeface="Cambria" pitchFamily="18" charset="0"/>
              </a:rPr>
              <a:t>m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380 </a:t>
            </a:r>
            <a:r>
              <a:rPr lang="en-US" sz="2400" dirty="0"/>
              <a:t>k</a:t>
            </a:r>
            <a:r>
              <a:rPr lang="en-US" sz="2400" dirty="0" smtClean="0">
                <a:latin typeface="Cambria" pitchFamily="18" charset="0"/>
              </a:rPr>
              <a:t>m swath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230" y="1707616"/>
            <a:ext cx="5134996" cy="366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43317" y="1133575"/>
            <a:ext cx="4772820" cy="25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US" sz="2800" u="sng" dirty="0" smtClean="0">
                <a:latin typeface="Cambria" pitchFamily="18" charset="0"/>
              </a:rPr>
              <a:t>AQ/SAC-D 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Sun-synchronous polar orbiting satellite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AQ radiometer</a:t>
            </a:r>
            <a:r>
              <a:rPr lang="en-US" sz="2400" dirty="0">
                <a:latin typeface="Cambria" pitchFamily="18" charset="0"/>
              </a:rPr>
              <a:t>/</a:t>
            </a:r>
            <a:r>
              <a:rPr lang="en-US" sz="2400" dirty="0" err="1">
                <a:latin typeface="Cambria" pitchFamily="18" charset="0"/>
              </a:rPr>
              <a:t>scatterometer</a:t>
            </a:r>
            <a:r>
              <a:rPr lang="en-US" sz="2400" dirty="0">
                <a:latin typeface="Cambria" pitchFamily="18" charset="0"/>
              </a:rPr>
              <a:t> utilizes </a:t>
            </a:r>
            <a:r>
              <a:rPr lang="en-US" sz="2400" dirty="0" smtClean="0">
                <a:latin typeface="Cambria" pitchFamily="18" charset="0"/>
              </a:rPr>
              <a:t>an offset parabolic reflector antenna in </a:t>
            </a:r>
            <a:r>
              <a:rPr lang="en-US" sz="2400" dirty="0">
                <a:latin typeface="Cambria" pitchFamily="18" charset="0"/>
              </a:rPr>
              <a:t>a </a:t>
            </a:r>
            <a:r>
              <a:rPr lang="en-US" sz="2400" dirty="0" err="1">
                <a:latin typeface="Cambria" pitchFamily="18" charset="0"/>
              </a:rPr>
              <a:t>pushbroom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configuration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3711" y="3367881"/>
            <a:ext cx="1371600" cy="762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61098" y="3846486"/>
            <a:ext cx="1779986" cy="37746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9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sites for b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12192000" cy="606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2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Temperatures Over a Coast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3913" y="1690688"/>
            <a:ext cx="2991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Water on left, land on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Beam efficiency picks up incremental increase in radiated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Gaussian ellipse approximation to more complex beam pattern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31" y="1397657"/>
            <a:ext cx="72984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SuperSite</a:t>
            </a:r>
            <a:r>
              <a:rPr lang="en-US" dirty="0" smtClean="0"/>
              <a:t> Finding Algorithm: Step 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3" y="1825625"/>
            <a:ext cx="4342953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2129" y="1847850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38200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9837692" y="3246120"/>
            <a:ext cx="166279" cy="215537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047139" y="2594716"/>
            <a:ext cx="2790553" cy="67860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47139" y="3461658"/>
            <a:ext cx="2790553" cy="130486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39" y="2594717"/>
            <a:ext cx="2167618" cy="2171803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contourW="88900" prstMaterial="matte">
            <a:contourClr>
              <a:schemeClr val="tx1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9214757" y="2594718"/>
            <a:ext cx="789214" cy="65140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214757" y="3461658"/>
            <a:ext cx="767444" cy="130486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6254" y="432984"/>
            <a:ext cx="105540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 guess that you want to show how you automated the process.  OK, this is good, but it’s not the most important thing that you did! Devoting more than 1 or 2 slides is too many.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Algorithm: Step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4299" r="54521" b="2620"/>
          <a:stretch/>
        </p:blipFill>
        <p:spPr>
          <a:xfrm>
            <a:off x="6528707" y="1825625"/>
            <a:ext cx="4163786" cy="40502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2187" y="1825625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38200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8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Algorithm: Step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4299"/>
          <a:stretch/>
        </p:blipFill>
        <p:spPr>
          <a:xfrm>
            <a:off x="5045528" y="1877786"/>
            <a:ext cx="6795283" cy="4164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2130" y="3229882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38200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8180614" y="3673929"/>
            <a:ext cx="429986" cy="285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Algorithm: Step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 t="4299"/>
          <a:stretch/>
        </p:blipFill>
        <p:spPr>
          <a:xfrm>
            <a:off x="4897274" y="1877786"/>
            <a:ext cx="3121354" cy="4164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1406" y="3238614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38200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8180614" y="3673929"/>
            <a:ext cx="429986" cy="285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484" r="5866" b="4018"/>
          <a:stretch/>
        </p:blipFill>
        <p:spPr>
          <a:xfrm>
            <a:off x="8772586" y="1877786"/>
            <a:ext cx="2524991" cy="40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Algorithm: Step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397" y="4610214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38200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8180614" y="3673929"/>
            <a:ext cx="429986" cy="285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09" y="1599957"/>
            <a:ext cx="2914671" cy="4433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60" y="1619007"/>
            <a:ext cx="3009922" cy="43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Instrument Geometry - MWR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76879" y="1477484"/>
            <a:ext cx="5575986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u="sng" dirty="0" smtClean="0">
                <a:latin typeface="Cambria" pitchFamily="18" charset="0"/>
              </a:rPr>
              <a:t>MWR forward-looking beams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8 beams (</a:t>
            </a:r>
            <a:r>
              <a:rPr lang="en-US" sz="2400" dirty="0" err="1" smtClean="0">
                <a:latin typeface="Cambria" pitchFamily="18" charset="0"/>
              </a:rPr>
              <a:t>Ka</a:t>
            </a:r>
            <a:r>
              <a:rPr lang="en-US" sz="2400" dirty="0" smtClean="0">
                <a:latin typeface="Cambria" pitchFamily="18" charset="0"/>
              </a:rPr>
              <a:t>-band, V- &amp; H-pol)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Fixed beams on conical arcs</a:t>
            </a:r>
          </a:p>
          <a:p>
            <a:pPr lvl="1"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000" dirty="0" smtClean="0">
                <a:latin typeface="Cambria" pitchFamily="18" charset="0"/>
              </a:rPr>
              <a:t>Earth Incidence: 52</a:t>
            </a:r>
            <a:r>
              <a:rPr lang="en-US" sz="2000" baseline="30000" dirty="0" smtClean="0">
                <a:latin typeface="Cambria" pitchFamily="18" charset="0"/>
              </a:rPr>
              <a:t>o</a:t>
            </a:r>
            <a:r>
              <a:rPr lang="en-US" sz="2000" dirty="0" smtClean="0">
                <a:latin typeface="Cambria" pitchFamily="18" charset="0"/>
              </a:rPr>
              <a:t> and 58</a:t>
            </a:r>
            <a:r>
              <a:rPr lang="en-US" sz="2000" baseline="30000" dirty="0" smtClean="0">
                <a:latin typeface="Cambria" pitchFamily="18" charset="0"/>
              </a:rPr>
              <a:t>o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IFOV size range: 25 x 50 – 30 x 60 km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8407" y="1708408"/>
            <a:ext cx="5138164" cy="36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4738576" y="2121694"/>
            <a:ext cx="934860" cy="95401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499" y="3771900"/>
            <a:ext cx="5191153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US" sz="2800" u="sng" dirty="0" smtClean="0">
                <a:latin typeface="Cambria" pitchFamily="18" charset="0"/>
              </a:rPr>
              <a:t>MWR aft-looking beams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8 beams (K-band, H-pol)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>
                <a:latin typeface="Cambria" pitchFamily="18" charset="0"/>
              </a:rPr>
              <a:t>Earth Incidence: 52</a:t>
            </a:r>
            <a:r>
              <a:rPr lang="en-US" sz="2400" baseline="30000" dirty="0" smtClean="0">
                <a:latin typeface="Cambria" pitchFamily="18" charset="0"/>
              </a:rPr>
              <a:t>o</a:t>
            </a:r>
            <a:r>
              <a:rPr lang="en-US" sz="2400" dirty="0" smtClean="0">
                <a:latin typeface="Cambria" pitchFamily="18" charset="0"/>
              </a:rPr>
              <a:t> and 58</a:t>
            </a:r>
            <a:r>
              <a:rPr lang="en-US" sz="2400" baseline="30000" dirty="0" smtClean="0">
                <a:latin typeface="Cambria" pitchFamily="18" charset="0"/>
              </a:rPr>
              <a:t>o</a:t>
            </a:r>
            <a:r>
              <a:rPr lang="en-US" sz="2400" dirty="0" smtClean="0">
                <a:latin typeface="Cambria" pitchFamily="18" charset="0"/>
              </a:rPr>
              <a:t> conical arcs</a:t>
            </a:r>
          </a:p>
          <a:p>
            <a:pPr>
              <a:spcBef>
                <a:spcPts val="300"/>
              </a:spcBef>
              <a:buFont typeface="Cambria" pitchFamily="18" charset="0"/>
              <a:buChar char="‒"/>
            </a:pPr>
            <a:r>
              <a:rPr lang="en-US" sz="2400" dirty="0" smtClean="0">
                <a:latin typeface="Cambria" pitchFamily="18" charset="0"/>
              </a:rPr>
              <a:t>IFOV identical to forward beams</a:t>
            </a:r>
          </a:p>
        </p:txBody>
      </p:sp>
      <p:sp>
        <p:nvSpPr>
          <p:cNvPr id="9" name="Oval 8"/>
          <p:cNvSpPr/>
          <p:nvPr/>
        </p:nvSpPr>
        <p:spPr>
          <a:xfrm>
            <a:off x="2170814" y="4482101"/>
            <a:ext cx="1143000" cy="99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SuperSite</a:t>
            </a:r>
            <a:r>
              <a:rPr lang="en-US" dirty="0"/>
              <a:t> Finding </a:t>
            </a:r>
            <a:r>
              <a:rPr lang="en-US" dirty="0" smtClean="0"/>
              <a:t>Algorithm: Step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1411" y="4610214"/>
            <a:ext cx="1943100" cy="12219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841248" y="1690688"/>
          <a:ext cx="3744684" cy="42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7792" y="2033609"/>
            <a:ext cx="3883225" cy="359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62244" y="2447141"/>
            <a:ext cx="13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Threshold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093864" y="2628900"/>
            <a:ext cx="463300" cy="1039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Code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2" y="1934369"/>
            <a:ext cx="5133975" cy="4133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37V Antenna Pattern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5" y="1825625"/>
            <a:ext cx="7672970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71" y="257257"/>
            <a:ext cx="10515600" cy="586226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Thesis Organization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Research </a:t>
            </a:r>
            <a:r>
              <a:rPr lang="en-US" sz="1600" b="1" dirty="0" err="1" smtClean="0">
                <a:solidFill>
                  <a:srgbClr val="00B050"/>
                </a:solidFill>
              </a:rPr>
              <a:t>Obj</a:t>
            </a:r>
            <a:r>
              <a:rPr lang="en-US" sz="1600" b="1" dirty="0" smtClean="0">
                <a:solidFill>
                  <a:srgbClr val="00B050"/>
                </a:solidFill>
              </a:rPr>
              <a:t> – OK as revised - Done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Intro – combine 5 &amp; 6 into one slide – the science in NOT important - Done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AQ/MWR geometry – slides 7, 8, 9 are OK as revised</a:t>
            </a:r>
          </a:p>
          <a:p>
            <a:pPr lvl="1"/>
            <a:r>
              <a:rPr lang="en-US" sz="1600" dirty="0" smtClean="0"/>
              <a:t>Related Past work – </a:t>
            </a:r>
          </a:p>
          <a:p>
            <a:pPr lvl="2"/>
            <a:r>
              <a:rPr lang="en-US" sz="1600" dirty="0" smtClean="0"/>
              <a:t>not good! Make a slide/past work and give detail of how they did it (NOT #”s results). If possible make one slide and not two.</a:t>
            </a:r>
          </a:p>
          <a:p>
            <a:pPr lvl="2"/>
            <a:r>
              <a:rPr lang="en-US" sz="1600" dirty="0" smtClean="0"/>
              <a:t>Present Cathy’s thesis summary of what she did. Her work was more of a “proof of concept” for MWR and preliminary #’s for </a:t>
            </a:r>
            <a:r>
              <a:rPr lang="en-US" sz="1600" dirty="0" err="1" smtClean="0"/>
              <a:t>geoloc</a:t>
            </a:r>
            <a:r>
              <a:rPr lang="en-US" sz="1600" dirty="0" smtClean="0"/>
              <a:t> errors</a:t>
            </a:r>
          </a:p>
          <a:p>
            <a:pPr lvl="1"/>
            <a:r>
              <a:rPr lang="en-US" sz="1600" dirty="0" smtClean="0"/>
              <a:t>What you did! - Present a bullet slide of what you did to extend this research beyond Cathy May</a:t>
            </a:r>
          </a:p>
          <a:p>
            <a:pPr lvl="1"/>
            <a:r>
              <a:rPr lang="en-US" sz="1600" dirty="0" smtClean="0"/>
              <a:t>Technique description </a:t>
            </a:r>
          </a:p>
          <a:p>
            <a:pPr lvl="2"/>
            <a:r>
              <a:rPr lang="en-US" sz="1600" dirty="0" smtClean="0"/>
              <a:t>slide -12 is Cathy’s hypothesis based ion 1D convolution of a Gaussian ant beam with a step function land/water boundary</a:t>
            </a:r>
          </a:p>
          <a:p>
            <a:pPr lvl="2"/>
            <a:r>
              <a:rPr lang="en-US" sz="1600" dirty="0" smtClean="0"/>
              <a:t>Insert a slide on the 2D ant pattern convolution that you performed to demonstrate the the max slope point is the 50% land/50% water for the IFOV (insensitive the the alignment of the ellipse relative to the coast line.</a:t>
            </a:r>
          </a:p>
          <a:p>
            <a:pPr lvl="2"/>
            <a:r>
              <a:rPr lang="en-US" sz="1600" dirty="0" smtClean="0"/>
              <a:t>Slide-13 is OK but there are some issues listed on the slide (make this the lowest priority to fix).</a:t>
            </a:r>
          </a:p>
          <a:p>
            <a:pPr lvl="1"/>
            <a:r>
              <a:rPr lang="en-US" sz="1800" dirty="0" smtClean="0"/>
              <a:t>Algorithm description</a:t>
            </a:r>
          </a:p>
          <a:p>
            <a:pPr lvl="2"/>
            <a:r>
              <a:rPr lang="en-US" sz="1600" dirty="0" smtClean="0"/>
              <a:t>Slides 14 – 18 are OK with comments considered, but slide – 19 misses the mark (see comments)</a:t>
            </a:r>
          </a:p>
          <a:p>
            <a:pPr lvl="2"/>
            <a:r>
              <a:rPr lang="en-US" sz="1600" dirty="0" smtClean="0"/>
              <a:t>Slides 20 – 29 are not good and put too much emphasis on a minor point – see my comments to reduce to 2-3  slides.</a:t>
            </a:r>
          </a:p>
          <a:p>
            <a:pPr lvl="1"/>
            <a:r>
              <a:rPr lang="en-US" sz="2000" dirty="0" smtClean="0"/>
              <a:t>Results</a:t>
            </a:r>
          </a:p>
          <a:p>
            <a:pPr lvl="2"/>
            <a:r>
              <a:rPr lang="en-US" sz="1600" dirty="0" smtClean="0"/>
              <a:t>Slides 30 – 32 are OK but you need to add more results – see my notes on 32.  This should be 5 – 8 slides</a:t>
            </a:r>
          </a:p>
          <a:p>
            <a:pPr lvl="1"/>
            <a:r>
              <a:rPr lang="en-US" sz="2200" dirty="0" smtClean="0"/>
              <a:t>Conclusions – will come after reviewing your presentation – Monday afternoon or early evening. 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latin typeface="Cambria" panose="02040503050406030204" pitchFamily="18" charset="0"/>
                  </a:rPr>
                  <a:t>MWR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Cambria" panose="02040503050406030204" pitchFamily="18" charset="0"/>
                  </a:rPr>
                  <a:t> Measurements – One Day</a:t>
                </a:r>
                <a:endParaRPr lang="en-US" sz="3600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739" b="-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51" y="1033780"/>
            <a:ext cx="10515600" cy="146449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High contrast brightness temperature  from ocean to land: maximum slope </a:t>
            </a:r>
            <a:r>
              <a:rPr lang="en-US" sz="2400" dirty="0"/>
              <a:t>occurs at coastline and indicates ‘sensor observed’ </a:t>
            </a:r>
            <a:r>
              <a:rPr lang="en-US" sz="2400" dirty="0" smtClean="0"/>
              <a:t>boundary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 err="1" smtClean="0"/>
              <a:t>Oribital</a:t>
            </a:r>
            <a:r>
              <a:rPr lang="en-US" sz="2400" dirty="0" smtClean="0"/>
              <a:t> cycle: 7 days – exact repeat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 smtClean="0"/>
              <a:t>Width shown represents swath of all eight beams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MWR_23H.png"/>
          <p:cNvPicPr>
            <a:picLocks noChangeAspect="1"/>
          </p:cNvPicPr>
          <p:nvPr/>
        </p:nvPicPr>
        <p:blipFill rotWithShape="1">
          <a:blip r:embed="rId4" cstate="print"/>
          <a:srcRect l="10854" t="5923" r="9159" b="7347"/>
          <a:stretch/>
        </p:blipFill>
        <p:spPr>
          <a:xfrm>
            <a:off x="2081122" y="2697121"/>
            <a:ext cx="7798858" cy="3710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6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Past Work – 2004 SSM/I Radiometer Imager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6415" y="1407881"/>
            <a:ext cx="4210396" cy="138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High resolution Tb images compared to coastal maps to determine mispointing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30" y="2915820"/>
            <a:ext cx="8640340" cy="3440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05774" y="1407881"/>
            <a:ext cx="4716226" cy="138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</a:t>
            </a:r>
            <a:r>
              <a:rPr lang="en-US" sz="2400" dirty="0" smtClean="0"/>
              <a:t>djustment of satellite attitude: roll, pitch &amp; yaw to determine “best pointing”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774755" y="5164512"/>
            <a:ext cx="403860" cy="4290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53000" y="4758113"/>
            <a:ext cx="558800" cy="7056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309100" y="4769427"/>
            <a:ext cx="558800" cy="7056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44055" y="5151812"/>
            <a:ext cx="403860" cy="4290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47333" y="3132675"/>
            <a:ext cx="1538313" cy="846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Before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Correction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6050" y="3115745"/>
            <a:ext cx="1538313" cy="846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After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Correction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Past Work – 2006 </a:t>
            </a:r>
            <a:r>
              <a:rPr lang="en-US" sz="3600" dirty="0" err="1" smtClean="0"/>
              <a:t>WindSat</a:t>
            </a:r>
            <a:r>
              <a:rPr lang="en-US" sz="3600" dirty="0" smtClean="0"/>
              <a:t> Imaging Radiometer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0039"/>
            <a:ext cx="5710844" cy="83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Used Tb gradients to estimate land/water boundaries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20" y="2288290"/>
            <a:ext cx="9451760" cy="3791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35782" y="1210039"/>
            <a:ext cx="5579918" cy="83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Adjusted satellite roll and pitch to register image with coastline maps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7740" y="2607742"/>
            <a:ext cx="1538313" cy="846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Before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Correction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4725" y="4233345"/>
            <a:ext cx="1538313" cy="846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After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Correction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162559"/>
            <a:ext cx="10922000" cy="180170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Past Work:  </a:t>
            </a:r>
            <a:r>
              <a:rPr lang="en-US" dirty="0"/>
              <a:t>Catherine </a:t>
            </a:r>
            <a:r>
              <a:rPr lang="en-US" dirty="0" smtClean="0"/>
              <a:t>May EE MS Thesis 2012, </a:t>
            </a:r>
            <a:r>
              <a:rPr lang="en-US" dirty="0"/>
              <a:t>Engineering Evaluation Of Multi-beam Satellite Antenna </a:t>
            </a:r>
            <a:r>
              <a:rPr lang="en-US" dirty="0" err="1"/>
              <a:t>Boresight</a:t>
            </a:r>
            <a:r>
              <a:rPr lang="en-US" dirty="0"/>
              <a:t> Pointing Using Land/Water Crossings</a:t>
            </a:r>
            <a:r>
              <a:rPr lang="en-US" dirty="0" smtClean="0"/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741C-F87C-4DA8-B3F4-7E2072E09D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6533" y="2022767"/>
            <a:ext cx="11159067" cy="454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Developed algorithm to determine MWR radiometer footprint </a:t>
            </a:r>
            <a:r>
              <a:rPr lang="en-US" dirty="0" err="1" smtClean="0">
                <a:solidFill>
                  <a:schemeClr val="tx1"/>
                </a:solidFill>
              </a:rPr>
              <a:t>geolocation</a:t>
            </a:r>
            <a:r>
              <a:rPr lang="en-US" dirty="0" smtClean="0">
                <a:solidFill>
                  <a:schemeClr val="tx1"/>
                </a:solidFill>
              </a:rPr>
              <a:t> at land/water boundaries relative to high resolution coastline maps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Used individual beam crossings with CONAE calculated IFOV centers </a:t>
            </a:r>
          </a:p>
          <a:p>
            <a:pPr algn="l"/>
            <a:r>
              <a:rPr lang="en-US" dirty="0" smtClean="0"/>
              <a:t>Processed ~ 3 months of MWR data</a:t>
            </a:r>
          </a:p>
          <a:p>
            <a:pPr lvl="1" algn="l"/>
            <a:r>
              <a:rPr lang="en-US" dirty="0" smtClean="0"/>
              <a:t>Manually picked supersites to show efficacy of slope technique</a:t>
            </a:r>
          </a:p>
          <a:p>
            <a:pPr lvl="1" algn="l"/>
            <a:r>
              <a:rPr lang="en-US" dirty="0" smtClean="0"/>
              <a:t>Produced sample datasets to calculate statistical </a:t>
            </a:r>
            <a:r>
              <a:rPr lang="en-US" dirty="0" err="1" smtClean="0"/>
              <a:t>geolocation</a:t>
            </a:r>
            <a:r>
              <a:rPr lang="en-US" dirty="0" smtClean="0"/>
              <a:t> errors for various antenna beams</a:t>
            </a:r>
          </a:p>
        </p:txBody>
      </p:sp>
    </p:spTree>
    <p:extLst>
      <p:ext uri="{BB962C8B-B14F-4D97-AF65-F5344CB8AC3E}">
        <p14:creationId xmlns:p14="http://schemas.microsoft.com/office/powerpoint/2010/main" val="3468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2347</Words>
  <Application>Microsoft Office PowerPoint</Application>
  <PresentationFormat>Custom</PresentationFormat>
  <Paragraphs>461</Paragraphs>
  <Slides>53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MICROWAVE RADIOMETER (MWR) EVALUATION OF MULTI-BEAM SATELLITE ANTENNA BORESIGHT POINTING USING LAND-WATER CROSSINGS, FOR THE AQUARIUS/SAC-D MISSION</vt:lpstr>
      <vt:lpstr>Thesis Objective</vt:lpstr>
      <vt:lpstr>Aquarius/SAC-D Overview</vt:lpstr>
      <vt:lpstr>Instrument Geometry - Aquarius</vt:lpstr>
      <vt:lpstr>Instrument Geometry - MWR</vt:lpstr>
      <vt:lpstr>MWR T_B Measurements – One Day</vt:lpstr>
      <vt:lpstr>Past Work – 2004 SSM/I Radiometer Imager</vt:lpstr>
      <vt:lpstr>Past Work – 2006 WindSat Imaging Radiometer</vt:lpstr>
      <vt:lpstr>Past Work:  Catherine May EE MS Thesis 2012, Engineering Evaluation Of Multi-beam Satellite Antenna Boresight Pointing Using Land/Water Crossings </vt:lpstr>
      <vt:lpstr>Past Work:  Catherine May EE MS Thesis 2012, </vt:lpstr>
      <vt:lpstr>Current Work</vt:lpstr>
      <vt:lpstr>2D Theoretical MWR convolution vs. Measured Tb series</vt:lpstr>
      <vt:lpstr>Brightness Temperatures Over a Coast</vt:lpstr>
      <vt:lpstr>What is a supersite?</vt:lpstr>
      <vt:lpstr>Super Site Locations for Geolocation Analysis</vt:lpstr>
      <vt:lpstr>Algorithm for Calculating Instrument-Observed Coast</vt:lpstr>
      <vt:lpstr>Select data from SuperSite region</vt:lpstr>
      <vt:lpstr>Fit least-squares parabola to neighborhood of maximum</vt:lpstr>
      <vt:lpstr>Difference T_B s, assign slope location between points</vt:lpstr>
      <vt:lpstr>PowerPoint Presentation</vt:lpstr>
      <vt:lpstr>Supersite Selection Algorithm</vt:lpstr>
      <vt:lpstr>SuperSite Finding Algorithm: Step 5</vt:lpstr>
      <vt:lpstr>Supersite Selection Advances</vt:lpstr>
      <vt:lpstr>MWR Geolocation Results</vt:lpstr>
      <vt:lpstr>B1 Ascending Supersite No. 1, 14 AQ cycles</vt:lpstr>
      <vt:lpstr>Error Analysis Results by Beam, 1-8</vt:lpstr>
      <vt:lpstr>37V &amp; H Comparison by Beam, 1-8</vt:lpstr>
      <vt:lpstr>Geolocation Histograms for 8 beams 37V</vt:lpstr>
      <vt:lpstr>Results Table</vt:lpstr>
      <vt:lpstr>Conclusions: All thesis objectives met!</vt:lpstr>
      <vt:lpstr>Future Work</vt:lpstr>
      <vt:lpstr>Publications</vt:lpstr>
      <vt:lpstr>PowerPoint Presentation</vt:lpstr>
      <vt:lpstr>Back-Up Slides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Brightness Temperatures Over a Coast</vt:lpstr>
      <vt:lpstr>SuperSite Finding Algorithm: Step 1</vt:lpstr>
      <vt:lpstr>SuperSite Finding Algorithm: Step 2</vt:lpstr>
      <vt:lpstr>SuperSite Finding Algorithm: Step 3</vt:lpstr>
      <vt:lpstr>SuperSite Finding Algorithm: Step 4</vt:lpstr>
      <vt:lpstr>SuperSite Finding Algorithm: Step 5</vt:lpstr>
      <vt:lpstr>SuperSite Finding Algorithm: Step 5</vt:lpstr>
      <vt:lpstr>Lines of Code</vt:lpstr>
      <vt:lpstr>37V Antenna Pattern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RADIOMETER (MWR) EVALUATION OF MULTI-BEAM SATELLITE ANTENNA BORESIGHT POINTING USING LAND-WATER CROSSINGS, FOR THE AQUARIUS/SAC-D MISSION</dc:title>
  <dc:creator>Bradley</dc:creator>
  <cp:lastModifiedBy>Spencer</cp:lastModifiedBy>
  <cp:revision>167</cp:revision>
  <dcterms:created xsi:type="dcterms:W3CDTF">2015-03-16T22:33:22Z</dcterms:created>
  <dcterms:modified xsi:type="dcterms:W3CDTF">2015-05-05T12:57:38Z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